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19BA"/>
    <a:srgbClr val="FF99FF"/>
    <a:srgbClr val="FFAC33"/>
    <a:srgbClr val="FBEAF9"/>
    <a:srgbClr val="ED97DF"/>
    <a:srgbClr val="F7D1F1"/>
    <a:srgbClr val="9FFF9F"/>
    <a:srgbClr val="81FFBA"/>
    <a:srgbClr val="CCEFFC"/>
    <a:srgbClr val="EDF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نمط فاتح 1 - تميي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5005" autoAdjust="0"/>
    <p:restoredTop sz="94660"/>
  </p:normalViewPr>
  <p:slideViewPr>
    <p:cSldViewPr snapToGrid="0">
      <p:cViewPr>
        <p:scale>
          <a:sx n="100" d="100"/>
          <a:sy n="100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EC7D04-42A0-4800-A57C-BB1164713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0F2BFE1-D68E-41BD-AB96-0BEEB333B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0314C3E-7505-41D7-86F4-32B0B0D9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C910E57-BACF-4AF6-A792-96FC9BD7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540EBB-5362-4AFF-B9FD-063C91E87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564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9C189F-6FB1-4746-964D-C9A9B214B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6C5B6E5-1A21-4633-A66B-DB6BA6C88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54E09D-808D-4E1E-850E-D8C386093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7B22B7-FA6F-4BCC-9028-C172D684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663E61-12EF-46CD-A298-7C3C4045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417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6171A8E-F6B3-4F4D-8177-933EBA341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D8A6F88-CC28-4A5A-AA82-1A64D28AE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F72FCF5-B6B0-4483-AED7-356A84CE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C8322FF-8AF1-4BAA-89CA-E45885BC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CD16DA7-9BE1-4280-863F-C14B97B9C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200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7725D9-C321-4DDC-96DE-21885959E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2C7C420-76DC-48C1-BBAF-3A1072418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C93011F-B538-4A32-8B85-750356D8F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E1FCB00-380B-4E55-A065-96999979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ADDB80-0A08-4240-96CD-4F8968A3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256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D0C1F9-9CE0-43BB-864B-28E99010E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5EA7461-42C3-43A6-A638-2BAEC5AA7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B95DF6-84B2-4E2B-A225-B09980C1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8CED7FC-939D-4ADF-8E07-43CEED909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3E3C006-C697-446B-9049-3BC9CEC5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700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4238A4-F0F2-4169-859C-E10428F9C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C72D7B0-4487-42A2-AA46-27EE8FAAF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CF7A4FB-029B-47C2-ABEA-A29B3B00C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339F3BC-04FC-4AB6-A76E-05E36DCA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DD301FF-091D-4FD4-B221-273CFEEC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9B1FAAB-B397-4B34-BC49-5C05AABC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941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530C4A-BA06-4382-A093-D2EDE22C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2DEFEC5-6A06-4B91-AF12-6CA89CCB9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A33C2FB-4D91-4B6D-9054-F39E60084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77DA990-17B6-4057-B2A0-CA71338C6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38F277E-3766-45BB-8256-8D0813AA78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056173D-6CFF-4511-ABE2-22C3D5C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03935A0-7639-4C5E-87C1-1A787C81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52F5020-1DA5-494F-BF64-D03935978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531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9C46E7-4D22-4E20-85A6-C431AC0A9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403630B-9002-4FFA-9C60-35D8DD135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EE29613-C950-43B5-8906-4802771B5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CB64C45-F5F1-4C74-A263-3721B35A0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891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380C069-991C-456B-A1BF-7F058D97F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350D26E-B608-4C81-AF6D-9ABD35A83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9E92EA3-DE4B-4D57-88D3-4B3E956F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91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7E68D2-34DE-4A76-A8C6-E0A317AFE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C3FC201-3E31-4875-A3B9-E28C3861F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5E44DD1-5A6F-4C23-B9CD-A6A345963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597BCB7-D3F4-4173-9474-ACA00444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E089D01-E7FD-4D90-9AB2-66BC85B12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5FF4A94-8DD8-4E77-A945-EEBCDD827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629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B2A51F6-127A-462E-830E-D393B4D7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6B45F5E-E41B-4CD9-810E-A942C90C8D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6655C7A-1C96-4CE2-B726-A37DD70F2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7BE7131-6D1C-4EB6-96F9-26DF5E350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212A6D6-80C7-4796-B3EB-4FFF80272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7718A45-1930-48E8-A1F0-6C6FA231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167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D6A3D72-6107-49D5-932A-CEE81826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960A108-5907-43D7-8C79-B41AA3201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1F1A62-87D4-4849-9BD5-9BBF66B36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B5209D-CC7F-4741-BAC8-E181ED342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45808C7-87ED-41BF-B273-828FF4BCD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836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t.me/Presentationyosef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3" name="مجموعة 552">
            <a:extLst>
              <a:ext uri="{FF2B5EF4-FFF2-40B4-BE49-F238E27FC236}">
                <a16:creationId xmlns:a16="http://schemas.microsoft.com/office/drawing/2014/main" id="{F76FED2E-CF64-4E37-97B9-3C7D113A0C02}"/>
              </a:ext>
            </a:extLst>
          </p:cNvPr>
          <p:cNvGrpSpPr/>
          <p:nvPr/>
        </p:nvGrpSpPr>
        <p:grpSpPr>
          <a:xfrm>
            <a:off x="9044813" y="3830001"/>
            <a:ext cx="2962274" cy="1152185"/>
            <a:chOff x="9092503" y="992242"/>
            <a:chExt cx="2962274" cy="1152185"/>
          </a:xfrm>
        </p:grpSpPr>
        <p:grpSp>
          <p:nvGrpSpPr>
            <p:cNvPr id="554" name="مجموعة 553">
              <a:extLst>
                <a:ext uri="{FF2B5EF4-FFF2-40B4-BE49-F238E27FC236}">
                  <a16:creationId xmlns:a16="http://schemas.microsoft.com/office/drawing/2014/main" id="{16E05FC3-6BEA-43D9-8B30-7236CA1B07F8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569" name="مجموعة 568">
                <a:extLst>
                  <a:ext uri="{FF2B5EF4-FFF2-40B4-BE49-F238E27FC236}">
                    <a16:creationId xmlns:a16="http://schemas.microsoft.com/office/drawing/2014/main" id="{6BAC1B94-65B8-440C-81AF-8938DB106DA0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571" name="مستطيل 8">
                  <a:extLst>
                    <a:ext uri="{FF2B5EF4-FFF2-40B4-BE49-F238E27FC236}">
                      <a16:creationId xmlns:a16="http://schemas.microsoft.com/office/drawing/2014/main" id="{6BEF8A4E-9FAA-4761-AC80-529205874A80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572" name="رابط مستقيم 571">
                  <a:extLst>
                    <a:ext uri="{FF2B5EF4-FFF2-40B4-BE49-F238E27FC236}">
                      <a16:creationId xmlns:a16="http://schemas.microsoft.com/office/drawing/2014/main" id="{7495CACC-FAF6-480C-93D3-6DC7A27B6E7E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70" name="رابط مستقيم 569">
                <a:extLst>
                  <a:ext uri="{FF2B5EF4-FFF2-40B4-BE49-F238E27FC236}">
                    <a16:creationId xmlns:a16="http://schemas.microsoft.com/office/drawing/2014/main" id="{9F42E866-6024-4598-9B8A-8D557BB6FD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555" name="مربع نص 124">
              <a:extLst>
                <a:ext uri="{FF2B5EF4-FFF2-40B4-BE49-F238E27FC236}">
                  <a16:creationId xmlns:a16="http://schemas.microsoft.com/office/drawing/2014/main" id="{0B7C5383-F103-47BD-A31A-2523BF85BC81}"/>
                </a:ext>
              </a:extLst>
            </p:cNvPr>
            <p:cNvSpPr txBox="1"/>
            <p:nvPr/>
          </p:nvSpPr>
          <p:spPr>
            <a:xfrm>
              <a:off x="9125435" y="992242"/>
              <a:ext cx="2929342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9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 : القوى والطاقة  -</a:t>
              </a: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900" b="1" dirty="0">
                  <a:solidFill>
                    <a:srgbClr val="C00000"/>
                  </a:solidFill>
                  <a:latin typeface="Lotus-Light"/>
                </a:rPr>
                <a:t>الطاقة والآلات البسيطة </a:t>
              </a:r>
              <a:endParaRPr lang="ar-SA" sz="9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556" name="مربع نص 555">
              <a:extLst>
                <a:ext uri="{FF2B5EF4-FFF2-40B4-BE49-F238E27FC236}">
                  <a16:creationId xmlns:a16="http://schemas.microsoft.com/office/drawing/2014/main" id="{B69611BD-6768-4ABE-975A-BDB286F57AB6}"/>
                </a:ext>
              </a:extLst>
            </p:cNvPr>
            <p:cNvSpPr txBox="1"/>
            <p:nvPr/>
          </p:nvSpPr>
          <p:spPr>
            <a:xfrm>
              <a:off x="9138507" y="1660197"/>
              <a:ext cx="278536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الآلات المركبة  - مراجعة الدرس            85 -86</a:t>
              </a:r>
            </a:p>
          </p:txBody>
        </p:sp>
        <p:sp>
          <p:nvSpPr>
            <p:cNvPr id="557" name="مربع نص 556">
              <a:extLst>
                <a:ext uri="{FF2B5EF4-FFF2-40B4-BE49-F238E27FC236}">
                  <a16:creationId xmlns:a16="http://schemas.microsoft.com/office/drawing/2014/main" id="{F0474F79-4E31-4B42-9799-2AFA76E5E03C}"/>
                </a:ext>
              </a:extLst>
            </p:cNvPr>
            <p:cNvSpPr txBox="1"/>
            <p:nvPr/>
          </p:nvSpPr>
          <p:spPr>
            <a:xfrm>
              <a:off x="9248529" y="1241483"/>
              <a:ext cx="2636911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ما الروافع                                       80 - 81</a:t>
              </a:r>
              <a:endParaRPr lang="ar-SA" sz="1050" b="1" i="0" u="none" strike="noStrike" baseline="0" dirty="0">
                <a:latin typeface="Lotus-Light"/>
              </a:endParaRPr>
            </a:p>
          </p:txBody>
        </p:sp>
        <p:sp>
          <p:nvSpPr>
            <p:cNvPr id="558" name="مربع نص 557">
              <a:extLst>
                <a:ext uri="{FF2B5EF4-FFF2-40B4-BE49-F238E27FC236}">
                  <a16:creationId xmlns:a16="http://schemas.microsoft.com/office/drawing/2014/main" id="{287A703E-8351-480E-9C49-EF3297E00652}"/>
                </a:ext>
              </a:extLst>
            </p:cNvPr>
            <p:cNvSpPr txBox="1"/>
            <p:nvPr/>
          </p:nvSpPr>
          <p:spPr>
            <a:xfrm>
              <a:off x="9193844" y="1454677"/>
              <a:ext cx="2700543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أي الآلات تشبه الروافع- السطح المائل        82 -84 </a:t>
              </a:r>
            </a:p>
          </p:txBody>
        </p:sp>
        <p:sp>
          <p:nvSpPr>
            <p:cNvPr id="559" name="مربع نص 558">
              <a:extLst>
                <a:ext uri="{FF2B5EF4-FFF2-40B4-BE49-F238E27FC236}">
                  <a16:creationId xmlns:a16="http://schemas.microsoft.com/office/drawing/2014/main" id="{6C7054BC-5A3E-4D1B-981B-0607C3ADD752}"/>
                </a:ext>
              </a:extLst>
            </p:cNvPr>
            <p:cNvSpPr txBox="1"/>
            <p:nvPr/>
          </p:nvSpPr>
          <p:spPr>
            <a:xfrm>
              <a:off x="9092503" y="1898206"/>
              <a:ext cx="2846294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الفصل الحادي عشر –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نموذج</a:t>
              </a:r>
              <a:r>
                <a:rPr lang="ar-SA" sz="1000" b="1" i="0" u="none" strike="noStrike" baseline="0" dirty="0">
                  <a:latin typeface="Lotus-Light"/>
                </a:rPr>
                <a:t>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اختبار</a:t>
              </a:r>
              <a:r>
                <a:rPr lang="ar-SA" sz="1000" b="1" i="0" u="none" strike="noStrike" baseline="0" dirty="0">
                  <a:latin typeface="Lotus-Light"/>
                </a:rPr>
                <a:t>    88 - 91</a:t>
              </a:r>
            </a:p>
          </p:txBody>
        </p:sp>
        <p:sp>
          <p:nvSpPr>
            <p:cNvPr id="560" name="مربع نص 126">
              <a:extLst>
                <a:ext uri="{FF2B5EF4-FFF2-40B4-BE49-F238E27FC236}">
                  <a16:creationId xmlns:a16="http://schemas.microsoft.com/office/drawing/2014/main" id="{8354FBED-8827-4ADA-8F0F-B84F1C5B1087}"/>
                </a:ext>
              </a:extLst>
            </p:cNvPr>
            <p:cNvSpPr txBox="1"/>
            <p:nvPr/>
          </p:nvSpPr>
          <p:spPr>
            <a:xfrm>
              <a:off x="11877629" y="1466540"/>
              <a:ext cx="121062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61" name="مربع نص 127">
              <a:extLst>
                <a:ext uri="{FF2B5EF4-FFF2-40B4-BE49-F238E27FC236}">
                  <a16:creationId xmlns:a16="http://schemas.microsoft.com/office/drawing/2014/main" id="{B04A7277-9916-4C15-8C01-4949B5F0D523}"/>
                </a:ext>
              </a:extLst>
            </p:cNvPr>
            <p:cNvSpPr txBox="1"/>
            <p:nvPr/>
          </p:nvSpPr>
          <p:spPr>
            <a:xfrm>
              <a:off x="11838836" y="1683906"/>
              <a:ext cx="169103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62" name="مربع نص 307">
              <a:extLst>
                <a:ext uri="{FF2B5EF4-FFF2-40B4-BE49-F238E27FC236}">
                  <a16:creationId xmlns:a16="http://schemas.microsoft.com/office/drawing/2014/main" id="{16643044-2A0B-4CB6-96FC-6521358C5329}"/>
                </a:ext>
              </a:extLst>
            </p:cNvPr>
            <p:cNvSpPr txBox="1"/>
            <p:nvPr/>
          </p:nvSpPr>
          <p:spPr>
            <a:xfrm>
              <a:off x="11847002" y="1236734"/>
              <a:ext cx="142973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563" name="رابط مستقيم 135">
              <a:extLst>
                <a:ext uri="{FF2B5EF4-FFF2-40B4-BE49-F238E27FC236}">
                  <a16:creationId xmlns:a16="http://schemas.microsoft.com/office/drawing/2014/main" id="{DF7A86D3-31A4-49BD-819A-6C2540F11BEA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64" name="رابط مستقيم 135">
              <a:extLst>
                <a:ext uri="{FF2B5EF4-FFF2-40B4-BE49-F238E27FC236}">
                  <a16:creationId xmlns:a16="http://schemas.microsoft.com/office/drawing/2014/main" id="{252B2E4B-ECA5-42B7-BB04-97359A470E5D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65" name="رابط مستقيم 135">
              <a:extLst>
                <a:ext uri="{FF2B5EF4-FFF2-40B4-BE49-F238E27FC236}">
                  <a16:creationId xmlns:a16="http://schemas.microsoft.com/office/drawing/2014/main" id="{82F6D842-6335-4957-9B50-20F40C9635C1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66" name="رابط مستقيم 132">
              <a:extLst>
                <a:ext uri="{FF2B5EF4-FFF2-40B4-BE49-F238E27FC236}">
                  <a16:creationId xmlns:a16="http://schemas.microsoft.com/office/drawing/2014/main" id="{4B2E7A85-BC06-4B37-BAB3-CB2C9811629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34355" y="1225056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67" name="رابط مستقيم 135">
              <a:extLst>
                <a:ext uri="{FF2B5EF4-FFF2-40B4-BE49-F238E27FC236}">
                  <a16:creationId xmlns:a16="http://schemas.microsoft.com/office/drawing/2014/main" id="{9A91E43D-15F8-46DA-9F85-10DCC0D22A42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568" name="مربع نص 127">
              <a:extLst>
                <a:ext uri="{FF2B5EF4-FFF2-40B4-BE49-F238E27FC236}">
                  <a16:creationId xmlns:a16="http://schemas.microsoft.com/office/drawing/2014/main" id="{F833B34D-E76C-4159-B573-309DD1CEB0BE}"/>
                </a:ext>
              </a:extLst>
            </p:cNvPr>
            <p:cNvSpPr txBox="1"/>
            <p:nvPr/>
          </p:nvSpPr>
          <p:spPr>
            <a:xfrm>
              <a:off x="11832092" y="1883807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8CF551E1-4F17-451A-AC77-AFF891739E03}"/>
              </a:ext>
            </a:extLst>
          </p:cNvPr>
          <p:cNvCxnSpPr>
            <a:cxnSpLocks/>
          </p:cNvCxnSpPr>
          <p:nvPr/>
        </p:nvCxnSpPr>
        <p:spPr>
          <a:xfrm>
            <a:off x="-10160" y="699762"/>
            <a:ext cx="12192000" cy="876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1" name="مستطيل: زوايا مستديرة 130">
            <a:extLst>
              <a:ext uri="{FF2B5EF4-FFF2-40B4-BE49-F238E27FC236}">
                <a16:creationId xmlns:a16="http://schemas.microsoft.com/office/drawing/2014/main" id="{CD701472-14C1-4E50-8404-89D228FBD5D7}"/>
              </a:ext>
            </a:extLst>
          </p:cNvPr>
          <p:cNvSpPr/>
          <p:nvPr/>
        </p:nvSpPr>
        <p:spPr>
          <a:xfrm>
            <a:off x="9167911" y="784606"/>
            <a:ext cx="2762054" cy="222241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الأول   22  - 26 / 08 /1445هـ </a:t>
            </a:r>
          </a:p>
        </p:txBody>
      </p:sp>
      <p:grpSp>
        <p:nvGrpSpPr>
          <p:cNvPr id="629" name="مجموعة 628">
            <a:extLst>
              <a:ext uri="{FF2B5EF4-FFF2-40B4-BE49-F238E27FC236}">
                <a16:creationId xmlns:a16="http://schemas.microsoft.com/office/drawing/2014/main" id="{DFEA2C0A-E41B-434C-A8CD-AA92BBE068BF}"/>
              </a:ext>
            </a:extLst>
          </p:cNvPr>
          <p:cNvGrpSpPr/>
          <p:nvPr/>
        </p:nvGrpSpPr>
        <p:grpSpPr>
          <a:xfrm>
            <a:off x="223935" y="5006434"/>
            <a:ext cx="11715633" cy="1369385"/>
            <a:chOff x="4873016" y="1120264"/>
            <a:chExt cx="7226422" cy="1489619"/>
          </a:xfrm>
        </p:grpSpPr>
        <p:grpSp>
          <p:nvGrpSpPr>
            <p:cNvPr id="641" name="مجموعة 640">
              <a:extLst>
                <a:ext uri="{FF2B5EF4-FFF2-40B4-BE49-F238E27FC236}">
                  <a16:creationId xmlns:a16="http://schemas.microsoft.com/office/drawing/2014/main" id="{C781A3EB-C5B8-4BCA-AA90-405D7F5D0B68}"/>
                </a:ext>
              </a:extLst>
            </p:cNvPr>
            <p:cNvGrpSpPr/>
            <p:nvPr/>
          </p:nvGrpSpPr>
          <p:grpSpPr>
            <a:xfrm>
              <a:off x="4873016" y="1120264"/>
              <a:ext cx="7226422" cy="1489619"/>
              <a:chOff x="-5194008" y="682291"/>
              <a:chExt cx="14346887" cy="2358137"/>
            </a:xfrm>
            <a:noFill/>
          </p:grpSpPr>
          <p:sp>
            <p:nvSpPr>
              <p:cNvPr id="643" name="مستطيل 8">
                <a:extLst>
                  <a:ext uri="{FF2B5EF4-FFF2-40B4-BE49-F238E27FC236}">
                    <a16:creationId xmlns:a16="http://schemas.microsoft.com/office/drawing/2014/main" id="{871E611D-95C7-4447-9A5F-F9A875AC2353}"/>
                  </a:ext>
                </a:extLst>
              </p:cNvPr>
              <p:cNvSpPr/>
              <p:nvPr/>
            </p:nvSpPr>
            <p:spPr>
              <a:xfrm>
                <a:off x="5770486" y="1147453"/>
                <a:ext cx="3382393" cy="1854189"/>
              </a:xfrm>
              <a:prstGeom prst="roundRect">
                <a:avLst>
                  <a:gd name="adj" fmla="val 6056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sz="1200" b="1"/>
              </a:p>
            </p:txBody>
          </p:sp>
          <p:sp>
            <p:nvSpPr>
              <p:cNvPr id="334" name="مستطيل 8">
                <a:extLst>
                  <a:ext uri="{FF2B5EF4-FFF2-40B4-BE49-F238E27FC236}">
                    <a16:creationId xmlns:a16="http://schemas.microsoft.com/office/drawing/2014/main" id="{5B01DE90-446C-44C3-ABD4-61670B5E4A8C}"/>
                  </a:ext>
                </a:extLst>
              </p:cNvPr>
              <p:cNvSpPr/>
              <p:nvPr/>
            </p:nvSpPr>
            <p:spPr>
              <a:xfrm>
                <a:off x="-5194008" y="682291"/>
                <a:ext cx="5488609" cy="2356351"/>
              </a:xfrm>
              <a:prstGeom prst="roundRect">
                <a:avLst>
                  <a:gd name="adj" fmla="val 6056"/>
                </a:avLst>
              </a:prstGeom>
              <a:solidFill>
                <a:srgbClr val="ED97D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1200" b="1" dirty="0">
                    <a:solidFill>
                      <a:srgbClr val="7030A0"/>
                    </a:solidFill>
                    <a:latin typeface="Lotus-Light"/>
                  </a:rPr>
                  <a:t>المعلمــ / ــة     : </a:t>
                </a:r>
                <a:r>
                  <a:rPr lang="ar-SA" sz="400" b="1" dirty="0">
                    <a:solidFill>
                      <a:srgbClr val="7030A0"/>
                    </a:solidFill>
                    <a:latin typeface="Lotus-Light"/>
                  </a:rPr>
                  <a:t>................................................................................................</a:t>
                </a:r>
                <a:r>
                  <a:rPr lang="ar-SA" sz="900" b="1" dirty="0">
                    <a:solidFill>
                      <a:srgbClr val="7030A0"/>
                    </a:solidFill>
                    <a:latin typeface="Lotus-Light"/>
                  </a:rPr>
                  <a:t> </a:t>
                </a:r>
                <a:r>
                  <a:rPr lang="ar-SA" sz="1200" b="1" dirty="0">
                    <a:solidFill>
                      <a:srgbClr val="7030A0"/>
                    </a:solidFill>
                    <a:latin typeface="Lotus-Light"/>
                  </a:rPr>
                  <a:t>  التوقيع  </a:t>
                </a:r>
                <a:r>
                  <a:rPr lang="ar-SA" sz="400" b="1" dirty="0">
                    <a:solidFill>
                      <a:srgbClr val="7030A0"/>
                    </a:solidFill>
                    <a:latin typeface="Lotus-Light"/>
                  </a:rPr>
                  <a:t>........................... .................................................................</a:t>
                </a:r>
                <a:endParaRPr lang="ar-SA" sz="1200" b="1" dirty="0">
                  <a:solidFill>
                    <a:srgbClr val="7030A0"/>
                  </a:solidFill>
                  <a:latin typeface="Lotus-Light"/>
                </a:endParaRPr>
              </a:p>
              <a:p>
                <a:endParaRPr lang="ar-SA" sz="1200" b="1" i="0" u="none" strike="noStrike" baseline="0" dirty="0">
                  <a:solidFill>
                    <a:srgbClr val="7030A0"/>
                  </a:solidFill>
                  <a:latin typeface="Lotus-Light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1200" b="1" dirty="0">
                    <a:solidFill>
                      <a:srgbClr val="7030A0"/>
                    </a:solidFill>
                    <a:latin typeface="Lotus-Light"/>
                  </a:rPr>
                  <a:t>المشرفــ / ــة    :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...............................................................................................</a:t>
                </a:r>
                <a:r>
                  <a:rPr kumimoji="0" lang="ar-SA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ar-SA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 التوقيع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 .................................................................</a:t>
                </a:r>
                <a:endParaRPr lang="ar-SA" sz="1200" b="1" dirty="0">
                  <a:solidFill>
                    <a:srgbClr val="7030A0"/>
                  </a:solidFill>
                  <a:latin typeface="Lotus-Light"/>
                </a:endParaRPr>
              </a:p>
              <a:p>
                <a:endParaRPr lang="ar-SA" sz="1200" b="1" dirty="0">
                  <a:solidFill>
                    <a:srgbClr val="7030A0"/>
                  </a:solidFill>
                  <a:latin typeface="Lotus-Light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1200" b="1" dirty="0">
                    <a:solidFill>
                      <a:srgbClr val="7030A0"/>
                    </a:solidFill>
                    <a:latin typeface="Lotus-Light"/>
                  </a:rPr>
                  <a:t>مدير  المدرسة  : </a:t>
                </a:r>
                <a:r>
                  <a:rPr lang="ar-SA" sz="1000" b="1" dirty="0">
                    <a:solidFill>
                      <a:srgbClr val="7030A0"/>
                    </a:solidFill>
                    <a:latin typeface="Lotus-Light"/>
                  </a:rPr>
                  <a:t> </a:t>
                </a:r>
                <a:r>
                  <a:rPr kumimoji="0" lang="ar-SA" sz="5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................................................................................    </a:t>
                </a:r>
                <a:r>
                  <a:rPr kumimoji="0" lang="ar-SA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التوقيع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 .................................................................</a:t>
                </a:r>
                <a:endParaRPr kumimoji="0" lang="ar-SA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Lotus-Light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74" name="مستطيل 8">
                <a:extLst>
                  <a:ext uri="{FF2B5EF4-FFF2-40B4-BE49-F238E27FC236}">
                    <a16:creationId xmlns:a16="http://schemas.microsoft.com/office/drawing/2014/main" id="{36C7016B-D396-46F7-9A71-D19683CF8A16}"/>
                  </a:ext>
                </a:extLst>
              </p:cNvPr>
              <p:cNvSpPr/>
              <p:nvPr/>
            </p:nvSpPr>
            <p:spPr>
              <a:xfrm>
                <a:off x="427949" y="684077"/>
                <a:ext cx="5176335" cy="2356351"/>
              </a:xfrm>
              <a:prstGeom prst="roundRect">
                <a:avLst>
                  <a:gd name="adj" fmla="val 6056"/>
                </a:avLst>
              </a:prstGeom>
              <a:solidFill>
                <a:srgbClr val="ED97D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t"/>
              <a:lstStyle/>
              <a:p>
                <a:r>
                  <a:rPr lang="ar-SA" sz="1200" b="1" dirty="0">
                    <a:solidFill>
                      <a:srgbClr val="7030A0"/>
                    </a:solidFill>
                    <a:latin typeface="Lotus-Light"/>
                  </a:rPr>
                  <a:t>ملاحظات المعلمــ / ــة :   </a:t>
                </a:r>
              </a:p>
            </p:txBody>
          </p:sp>
        </p:grpSp>
        <p:sp>
          <p:nvSpPr>
            <p:cNvPr id="640" name="مستطيل: زوايا مستديرة 639">
              <a:extLst>
                <a:ext uri="{FF2B5EF4-FFF2-40B4-BE49-F238E27FC236}">
                  <a16:creationId xmlns:a16="http://schemas.microsoft.com/office/drawing/2014/main" id="{790EC710-AD90-43B4-B15D-1D8FDBC9A3A2}"/>
                </a:ext>
              </a:extLst>
            </p:cNvPr>
            <p:cNvSpPr/>
            <p:nvPr/>
          </p:nvSpPr>
          <p:spPr>
            <a:xfrm>
              <a:off x="10395751" y="1122505"/>
              <a:ext cx="1703687" cy="265929"/>
            </a:xfrm>
            <a:prstGeom prst="round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ar-SA" sz="1200" b="1" i="0" u="none" strike="noStrike" baseline="0" dirty="0">
                  <a:solidFill>
                    <a:schemeClr val="bg1"/>
                  </a:solidFill>
                  <a:latin typeface="Lotus-Light"/>
                </a:rPr>
                <a:t>الأسبوع الثالث عشر  03  -  04 / 12 /1445هـ </a:t>
              </a:r>
            </a:p>
          </p:txBody>
        </p:sp>
      </p:grpSp>
      <p:sp>
        <p:nvSpPr>
          <p:cNvPr id="333" name="مربع نص 332">
            <a:extLst>
              <a:ext uri="{FF2B5EF4-FFF2-40B4-BE49-F238E27FC236}">
                <a16:creationId xmlns:a16="http://schemas.microsoft.com/office/drawing/2014/main" id="{777A5729-7906-45D1-B45B-91959E0D0591}"/>
              </a:ext>
            </a:extLst>
          </p:cNvPr>
          <p:cNvSpPr txBox="1"/>
          <p:nvPr/>
        </p:nvSpPr>
        <p:spPr>
          <a:xfrm>
            <a:off x="9143824" y="5390415"/>
            <a:ext cx="2795744" cy="408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b="1" i="0" u="none" strike="noStrike" baseline="0" dirty="0">
                <a:solidFill>
                  <a:srgbClr val="7030A0"/>
                </a:solidFill>
                <a:latin typeface="GeezaPro"/>
              </a:rPr>
              <a:t>اختبار نهاية الفصل الدراسي الثالث  </a:t>
            </a:r>
          </a:p>
          <a:p>
            <a:pPr algn="ctr">
              <a:lnSpc>
                <a:spcPct val="150000"/>
              </a:lnSpc>
            </a:pPr>
            <a:endParaRPr lang="ar-SA" sz="500" b="1" i="0" u="none" strike="noStrike" baseline="0" dirty="0">
              <a:solidFill>
                <a:srgbClr val="7030A0"/>
              </a:solidFill>
              <a:latin typeface="GeezaPro"/>
            </a:endParaRPr>
          </a:p>
        </p:txBody>
      </p:sp>
      <p:sp>
        <p:nvSpPr>
          <p:cNvPr id="336" name="مربع نص 335">
            <a:extLst>
              <a:ext uri="{FF2B5EF4-FFF2-40B4-BE49-F238E27FC236}">
                <a16:creationId xmlns:a16="http://schemas.microsoft.com/office/drawing/2014/main" id="{3CAC0476-CDB6-4C9F-8576-D771D70DB7D6}"/>
              </a:ext>
            </a:extLst>
          </p:cNvPr>
          <p:cNvSpPr txBox="1"/>
          <p:nvPr/>
        </p:nvSpPr>
        <p:spPr>
          <a:xfrm>
            <a:off x="10216757" y="95762"/>
            <a:ext cx="16743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المملكة العربية السعودية</a:t>
            </a:r>
          </a:p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وزارة التعليم</a:t>
            </a:r>
          </a:p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الإدارة العامة للتعليم بــ</a:t>
            </a:r>
          </a:p>
          <a:p>
            <a:r>
              <a:rPr lang="ar-SA" sz="900" b="1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مدرسة </a:t>
            </a:r>
            <a:endParaRPr lang="ar-SA" sz="9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3" name="مربع نص 342">
            <a:extLst>
              <a:ext uri="{FF2B5EF4-FFF2-40B4-BE49-F238E27FC236}">
                <a16:creationId xmlns:a16="http://schemas.microsoft.com/office/drawing/2014/main" id="{CD29EAC9-F628-4703-986F-DF87B673FB44}"/>
              </a:ext>
            </a:extLst>
          </p:cNvPr>
          <p:cNvSpPr txBox="1"/>
          <p:nvPr/>
        </p:nvSpPr>
        <p:spPr>
          <a:xfrm>
            <a:off x="2407920" y="220178"/>
            <a:ext cx="67007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1800" b="1" i="0" u="none" strike="noStrike" baseline="0" dirty="0">
                <a:latin typeface="Arial,Bold"/>
              </a:rPr>
              <a:t>توزيع مادة العلوم 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للصف الخامس  </a:t>
            </a:r>
            <a:r>
              <a:rPr lang="ar-SA" sz="1800" b="1" i="0" u="none" strike="noStrike" baseline="0" dirty="0">
                <a:latin typeface="Arial,Bold"/>
              </a:rPr>
              <a:t>الابتدائي الفصل الدراسي 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الثالث</a:t>
            </a:r>
            <a:r>
              <a:rPr lang="ar-SA" sz="1800" b="1" i="0" u="none" strike="noStrike" baseline="0" dirty="0">
                <a:latin typeface="Arial,Bold"/>
              </a:rPr>
              <a:t>  لعام 1445  هــ</a:t>
            </a:r>
            <a:endParaRPr lang="ar-SA" dirty="0"/>
          </a:p>
        </p:txBody>
      </p:sp>
      <p:cxnSp>
        <p:nvCxnSpPr>
          <p:cNvPr id="258" name="رابط مستقيم 257">
            <a:extLst>
              <a:ext uri="{FF2B5EF4-FFF2-40B4-BE49-F238E27FC236}">
                <a16:creationId xmlns:a16="http://schemas.microsoft.com/office/drawing/2014/main" id="{E756DCAD-A1A3-4092-A2DA-88E02AE97BFE}"/>
              </a:ext>
            </a:extLst>
          </p:cNvPr>
          <p:cNvCxnSpPr>
            <a:cxnSpLocks/>
          </p:cNvCxnSpPr>
          <p:nvPr/>
        </p:nvCxnSpPr>
        <p:spPr>
          <a:xfrm>
            <a:off x="0" y="6461459"/>
            <a:ext cx="12192000" cy="87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82" name="مجموعة 262">
            <a:extLst>
              <a:ext uri="{FF2B5EF4-FFF2-40B4-BE49-F238E27FC236}">
                <a16:creationId xmlns:a16="http://schemas.microsoft.com/office/drawing/2014/main" id="{BA31C558-13C6-4D62-A72F-F7E475EF837D}"/>
              </a:ext>
            </a:extLst>
          </p:cNvPr>
          <p:cNvGrpSpPr/>
          <p:nvPr/>
        </p:nvGrpSpPr>
        <p:grpSpPr>
          <a:xfrm>
            <a:off x="8801252" y="6514033"/>
            <a:ext cx="1951415" cy="314060"/>
            <a:chOff x="6387650" y="3420779"/>
            <a:chExt cx="2658377" cy="163423"/>
          </a:xfrm>
        </p:grpSpPr>
        <p:grpSp>
          <p:nvGrpSpPr>
            <p:cNvPr id="283" name="!!مجموعة 19">
              <a:extLst>
                <a:ext uri="{FF2B5EF4-FFF2-40B4-BE49-F238E27FC236}">
                  <a16:creationId xmlns:a16="http://schemas.microsoft.com/office/drawing/2014/main" id="{FF7BA5BF-E1A7-4820-A0D7-93A488039E58}"/>
                </a:ext>
              </a:extLst>
            </p:cNvPr>
            <p:cNvGrpSpPr/>
            <p:nvPr/>
          </p:nvGrpSpPr>
          <p:grpSpPr>
            <a:xfrm>
              <a:off x="8124213" y="3420783"/>
              <a:ext cx="921814" cy="163419"/>
              <a:chOff x="6454908" y="9547728"/>
              <a:chExt cx="124336" cy="5478"/>
            </a:xfrm>
          </p:grpSpPr>
          <p:pic>
            <p:nvPicPr>
              <p:cNvPr id="287" name="!!مجموعة 99">
                <a:extLst>
                  <a:ext uri="{FF2B5EF4-FFF2-40B4-BE49-F238E27FC236}">
                    <a16:creationId xmlns:a16="http://schemas.microsoft.com/office/drawing/2014/main" id="{3F23E982-BC25-4897-B20A-AF09D05E82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472795" y="9547728"/>
                <a:ext cx="88562" cy="5478"/>
              </a:xfrm>
              <a:prstGeom prst="rect">
                <a:avLst/>
              </a:prstGeom>
            </p:spPr>
          </p:pic>
          <p:sp>
            <p:nvSpPr>
              <p:cNvPr id="288" name="مربع نص 268">
                <a:extLst>
                  <a:ext uri="{FF2B5EF4-FFF2-40B4-BE49-F238E27FC236}">
                    <a16:creationId xmlns:a16="http://schemas.microsoft.com/office/drawing/2014/main" id="{0C5E02A5-37F8-434A-94B3-C2B82779D12F}"/>
                  </a:ext>
                </a:extLst>
              </p:cNvPr>
              <p:cNvSpPr txBox="1"/>
              <p:nvPr/>
            </p:nvSpPr>
            <p:spPr>
              <a:xfrm>
                <a:off x="6454908" y="9548716"/>
                <a:ext cx="124336" cy="32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60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presentation</a:t>
                </a:r>
                <a:endParaRPr lang="ar-SA" sz="6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pic>
          <p:nvPicPr>
            <p:cNvPr id="284" name="Picture 15" descr="شعار Telegram png">
              <a:extLst>
                <a:ext uri="{FF2B5EF4-FFF2-40B4-BE49-F238E27FC236}">
                  <a16:creationId xmlns:a16="http://schemas.microsoft.com/office/drawing/2014/main" id="{5C433F39-8191-434F-A529-07BC479A58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67" b="98056" l="4167" r="99167">
                          <a14:foregroundMark x1="61389" y1="17222" x2="30833" y2="34722"/>
                          <a14:foregroundMark x1="30833" y1="34722" x2="58333" y2="63056"/>
                          <a14:foregroundMark x1="58333" y1="63056" x2="44167" y2="78056"/>
                          <a14:foregroundMark x1="44167" y1="78056" x2="19722" y2="56389"/>
                          <a14:foregroundMark x1="19722" y1="56389" x2="24444" y2="16667"/>
                          <a14:foregroundMark x1="24444" y1="16667" x2="49444" y2="6667"/>
                          <a14:foregroundMark x1="49444" y1="6667" x2="79444" y2="30556"/>
                          <a14:foregroundMark x1="79444" y1="30556" x2="85278" y2="53611"/>
                          <a14:foregroundMark x1="85278" y1="53611" x2="61944" y2="87778"/>
                          <a14:foregroundMark x1="61944" y1="87778" x2="55278" y2="92222"/>
                          <a14:foregroundMark x1="62500" y1="38889" x2="62500" y2="38889"/>
                          <a14:foregroundMark x1="64444" y1="20556" x2="64444" y2="20556"/>
                          <a14:foregroundMark x1="69444" y1="38333" x2="69444" y2="38333"/>
                          <a14:foregroundMark x1="74167" y1="17222" x2="74167" y2="17222"/>
                          <a14:foregroundMark x1="94722" y1="41389" x2="94722" y2="41389"/>
                          <a14:foregroundMark x1="51111" y1="98056" x2="51111" y2="98056"/>
                          <a14:foregroundMark x1="4722" y1="63056" x2="4722" y2="63056"/>
                          <a14:foregroundMark x1="38611" y1="5278" x2="38611" y2="5278"/>
                          <a14:foregroundMark x1="55833" y1="1667" x2="55833" y2="1667"/>
                          <a14:foregroundMark x1="99167" y1="50556" x2="99167" y2="50556"/>
                          <a14:foregroundMark x1="57500" y1="46389" x2="57500" y2="46389"/>
                          <a14:foregroundMark x1="69444" y1="29722" x2="61389" y2="62500"/>
                          <a14:foregroundMark x1="68889" y1="69444" x2="38889" y2="48611"/>
                          <a14:foregroundMark x1="38889" y1="48611" x2="34444" y2="48056"/>
                          <a14:foregroundMark x1="27778" y1="52222" x2="27778" y2="52222"/>
                          <a14:foregroundMark x1="27778" y1="52222" x2="35278" y2="49444"/>
                          <a14:foregroundMark x1="44167" y1="44722" x2="55833" y2="38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7650" y="3420779"/>
              <a:ext cx="379047" cy="135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5" name="مربع نص 265">
              <a:extLst>
                <a:ext uri="{FF2B5EF4-FFF2-40B4-BE49-F238E27FC236}">
                  <a16:creationId xmlns:a16="http://schemas.microsoft.com/office/drawing/2014/main" id="{47E2679B-317A-431D-8B9B-8972D265A82E}"/>
                </a:ext>
              </a:extLst>
            </p:cNvPr>
            <p:cNvSpPr txBox="1"/>
            <p:nvPr/>
          </p:nvSpPr>
          <p:spPr>
            <a:xfrm>
              <a:off x="6635202" y="3498157"/>
              <a:ext cx="1753119" cy="560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ar-SA" sz="700" b="1" dirty="0">
                  <a:solidFill>
                    <a:srgbClr val="23A7F9"/>
                  </a:solidFill>
                  <a:latin typeface="Calibri" panose="020F0502020204030204" pitchFamily="34" charset="0"/>
                  <a:cs typeface="+mj-cs"/>
                </a:rPr>
                <a:t>برزنتيشن العلوم للمرحلة الابتدائية </a:t>
              </a:r>
            </a:p>
          </p:txBody>
        </p:sp>
        <p:sp>
          <p:nvSpPr>
            <p:cNvPr id="286" name="مربع نص 266">
              <a:extLst>
                <a:ext uri="{FF2B5EF4-FFF2-40B4-BE49-F238E27FC236}">
                  <a16:creationId xmlns:a16="http://schemas.microsoft.com/office/drawing/2014/main" id="{1C36A00F-B788-4E14-837E-C66664D954FA}"/>
                </a:ext>
              </a:extLst>
            </p:cNvPr>
            <p:cNvSpPr txBox="1"/>
            <p:nvPr/>
          </p:nvSpPr>
          <p:spPr>
            <a:xfrm>
              <a:off x="6548643" y="3451399"/>
              <a:ext cx="1984623" cy="48046"/>
            </a:xfrm>
            <a:prstGeom prst="rect">
              <a:avLst/>
            </a:prstGeom>
            <a:noFill/>
          </p:spPr>
          <p:txBody>
            <a:bodyPr wrap="square" tIns="0" bIns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23A7F9"/>
                  </a:solidFill>
                  <a:cs typeface="+mj-cs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https://t.me/Presentationyosef</a:t>
              </a:r>
              <a:r>
                <a:rPr lang="en-US" sz="600" b="1" dirty="0">
                  <a:solidFill>
                    <a:srgbClr val="23A7F9"/>
                  </a:solidFill>
                  <a:cs typeface="+mj-cs"/>
                </a:rPr>
                <a:t>  </a:t>
              </a: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D1248A52-2A83-434A-A470-D8C80B28BE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87481" y="103601"/>
            <a:ext cx="974153" cy="5217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794329-8B7E-4B3D-AAE0-522F1C1B83BD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5464" y="128860"/>
            <a:ext cx="852951" cy="426476"/>
          </a:xfrm>
          <a:prstGeom prst="rect">
            <a:avLst/>
          </a:prstGeom>
        </p:spPr>
      </p:pic>
      <p:grpSp>
        <p:nvGrpSpPr>
          <p:cNvPr id="20" name="مجموعة 19">
            <a:extLst>
              <a:ext uri="{FF2B5EF4-FFF2-40B4-BE49-F238E27FC236}">
                <a16:creationId xmlns:a16="http://schemas.microsoft.com/office/drawing/2014/main" id="{F179D1EC-450A-4607-9ED6-BEE5DE230B3F}"/>
              </a:ext>
            </a:extLst>
          </p:cNvPr>
          <p:cNvGrpSpPr/>
          <p:nvPr/>
        </p:nvGrpSpPr>
        <p:grpSpPr>
          <a:xfrm>
            <a:off x="9092436" y="1022387"/>
            <a:ext cx="2913006" cy="1129735"/>
            <a:chOff x="9173716" y="1022387"/>
            <a:chExt cx="2913006" cy="1129735"/>
          </a:xfrm>
        </p:grpSpPr>
        <p:grpSp>
          <p:nvGrpSpPr>
            <p:cNvPr id="130" name="مجموعة 129">
              <a:extLst>
                <a:ext uri="{FF2B5EF4-FFF2-40B4-BE49-F238E27FC236}">
                  <a16:creationId xmlns:a16="http://schemas.microsoft.com/office/drawing/2014/main" id="{755CCF64-9F9F-4FBA-8F3C-FF10A7A108EE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132" name="مجموعة 131">
                <a:extLst>
                  <a:ext uri="{FF2B5EF4-FFF2-40B4-BE49-F238E27FC236}">
                    <a16:creationId xmlns:a16="http://schemas.microsoft.com/office/drawing/2014/main" id="{5E032D0D-9B85-47FA-93E3-907B0B87E803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134" name="مستطيل 8">
                  <a:extLst>
                    <a:ext uri="{FF2B5EF4-FFF2-40B4-BE49-F238E27FC236}">
                      <a16:creationId xmlns:a16="http://schemas.microsoft.com/office/drawing/2014/main" id="{FCB1C43A-C1F4-4F24-9E9D-9AD4B8A066D7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135" name="رابط مستقيم 134">
                  <a:extLst>
                    <a:ext uri="{FF2B5EF4-FFF2-40B4-BE49-F238E27FC236}">
                      <a16:creationId xmlns:a16="http://schemas.microsoft.com/office/drawing/2014/main" id="{1AE4F86D-1DD7-4AE1-B71D-60514DADA769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3" name="رابط مستقيم 132">
                <a:extLst>
                  <a:ext uri="{FF2B5EF4-FFF2-40B4-BE49-F238E27FC236}">
                    <a16:creationId xmlns:a16="http://schemas.microsoft.com/office/drawing/2014/main" id="{5E6BE944-8777-4B3B-9125-9DC8C5B5C7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219" name="مربع نص 124">
              <a:extLst>
                <a:ext uri="{FF2B5EF4-FFF2-40B4-BE49-F238E27FC236}">
                  <a16:creationId xmlns:a16="http://schemas.microsoft.com/office/drawing/2014/main" id="{9781748A-5672-42B8-8325-D664E2EE4934}"/>
                </a:ext>
              </a:extLst>
            </p:cNvPr>
            <p:cNvSpPr txBox="1"/>
            <p:nvPr/>
          </p:nvSpPr>
          <p:spPr>
            <a:xfrm>
              <a:off x="9244993" y="1022387"/>
              <a:ext cx="2744424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8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الخامسة  : المادة -</a:t>
              </a:r>
              <a:r>
                <a:rPr lang="ar-SA" sz="800" b="1" i="0" u="none" strike="noStrike" baseline="0" dirty="0">
                  <a:solidFill>
                    <a:srgbClr val="C00000"/>
                  </a:solidFill>
                  <a:latin typeface="Lotus-Light"/>
                </a:rPr>
                <a:t> الفصل التاسع : المقارنة بين أنواع  المادة </a:t>
              </a:r>
              <a:endParaRPr lang="ar-SA" sz="8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121" name="مربع نص 120">
              <a:extLst>
                <a:ext uri="{FF2B5EF4-FFF2-40B4-BE49-F238E27FC236}">
                  <a16:creationId xmlns:a16="http://schemas.microsoft.com/office/drawing/2014/main" id="{5B6902BC-DF59-46F0-99FE-17181D1E40D2}"/>
                </a:ext>
              </a:extLst>
            </p:cNvPr>
            <p:cNvSpPr txBox="1"/>
            <p:nvPr/>
          </p:nvSpPr>
          <p:spPr>
            <a:xfrm>
              <a:off x="9178819" y="1671818"/>
              <a:ext cx="2772243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dirty="0">
                  <a:latin typeface="Lotus-Light"/>
                </a:rPr>
                <a:t>مم تتكون </a:t>
              </a:r>
              <a:r>
                <a:rPr lang="ar-SA" sz="1050" b="1" i="0" u="none" strike="noStrike" baseline="0" dirty="0">
                  <a:latin typeface="Lotus-Light"/>
                </a:rPr>
                <a:t>المادة                                   12 -  13 </a:t>
              </a:r>
            </a:p>
          </p:txBody>
        </p:sp>
        <p:sp>
          <p:nvSpPr>
            <p:cNvPr id="254" name="مربع نص 253">
              <a:extLst>
                <a:ext uri="{FF2B5EF4-FFF2-40B4-BE49-F238E27FC236}">
                  <a16:creationId xmlns:a16="http://schemas.microsoft.com/office/drawing/2014/main" id="{E20EFB8D-3EF7-4DAF-BB02-3FB9C31EB086}"/>
                </a:ext>
              </a:extLst>
            </p:cNvPr>
            <p:cNvSpPr txBox="1"/>
            <p:nvPr/>
          </p:nvSpPr>
          <p:spPr>
            <a:xfrm>
              <a:off x="9260388" y="1229390"/>
              <a:ext cx="270106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التهيئة و الاستعداد </a:t>
              </a:r>
            </a:p>
          </p:txBody>
        </p:sp>
        <p:sp>
          <p:nvSpPr>
            <p:cNvPr id="255" name="مربع نص 254">
              <a:extLst>
                <a:ext uri="{FF2B5EF4-FFF2-40B4-BE49-F238E27FC236}">
                  <a16:creationId xmlns:a16="http://schemas.microsoft.com/office/drawing/2014/main" id="{F9443732-A126-4876-BC20-0C321092CEB1}"/>
                </a:ext>
              </a:extLst>
            </p:cNvPr>
            <p:cNvSpPr txBox="1"/>
            <p:nvPr/>
          </p:nvSpPr>
          <p:spPr>
            <a:xfrm>
              <a:off x="9173716" y="1436858"/>
              <a:ext cx="277826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العناصر  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                    </a:t>
              </a:r>
              <a:r>
                <a:rPr lang="ar-SA" sz="1050" b="1" i="0" u="none" strike="noStrike" baseline="0" dirty="0">
                  <a:latin typeface="Lotus-Light"/>
                </a:rPr>
                <a:t>8 – 11 </a:t>
              </a:r>
            </a:p>
          </p:txBody>
        </p:sp>
        <p:sp>
          <p:nvSpPr>
            <p:cNvPr id="262" name="مربع نص 261">
              <a:extLst>
                <a:ext uri="{FF2B5EF4-FFF2-40B4-BE49-F238E27FC236}">
                  <a16:creationId xmlns:a16="http://schemas.microsoft.com/office/drawing/2014/main" id="{D175F4DC-CBE0-497D-8421-5FC6C62B5375}"/>
                </a:ext>
              </a:extLst>
            </p:cNvPr>
            <p:cNvSpPr txBox="1"/>
            <p:nvPr/>
          </p:nvSpPr>
          <p:spPr>
            <a:xfrm>
              <a:off x="9203160" y="1898206"/>
              <a:ext cx="2715872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dirty="0">
                  <a:latin typeface="Lotus-Light"/>
                </a:rPr>
                <a:t>مم تتكون الذرات والجزيئات                    </a:t>
              </a:r>
              <a:r>
                <a:rPr lang="ar-SA" sz="1050" b="1" i="0" u="none" strike="noStrike" baseline="0" dirty="0">
                  <a:latin typeface="Lotus-Light"/>
                </a:rPr>
                <a:t>14 – 15 </a:t>
              </a:r>
            </a:p>
          </p:txBody>
        </p:sp>
        <p:sp>
          <p:nvSpPr>
            <p:cNvPr id="225" name="مربع نص 126">
              <a:extLst>
                <a:ext uri="{FF2B5EF4-FFF2-40B4-BE49-F238E27FC236}">
                  <a16:creationId xmlns:a16="http://schemas.microsoft.com/office/drawing/2014/main" id="{FC76E9BC-1F5C-4C0D-8DD6-B7A102AC8AAA}"/>
                </a:ext>
              </a:extLst>
            </p:cNvPr>
            <p:cNvSpPr txBox="1"/>
            <p:nvPr/>
          </p:nvSpPr>
          <p:spPr>
            <a:xfrm>
              <a:off x="11843183" y="1464689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26" name="مربع نص 127">
              <a:extLst>
                <a:ext uri="{FF2B5EF4-FFF2-40B4-BE49-F238E27FC236}">
                  <a16:creationId xmlns:a16="http://schemas.microsoft.com/office/drawing/2014/main" id="{562FDF37-D395-4843-9CE2-BB8807A3622D}"/>
                </a:ext>
              </a:extLst>
            </p:cNvPr>
            <p:cNvSpPr txBox="1"/>
            <p:nvPr/>
          </p:nvSpPr>
          <p:spPr>
            <a:xfrm>
              <a:off x="11838080" y="1682284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27" name="مربع نص 307">
              <a:extLst>
                <a:ext uri="{FF2B5EF4-FFF2-40B4-BE49-F238E27FC236}">
                  <a16:creationId xmlns:a16="http://schemas.microsoft.com/office/drawing/2014/main" id="{37A09D5C-C032-4429-B947-457A31554C34}"/>
                </a:ext>
              </a:extLst>
            </p:cNvPr>
            <p:cNvSpPr txBox="1"/>
            <p:nvPr/>
          </p:nvSpPr>
          <p:spPr>
            <a:xfrm>
              <a:off x="11861880" y="1230335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256" name="رابط مستقيم 135">
              <a:extLst>
                <a:ext uri="{FF2B5EF4-FFF2-40B4-BE49-F238E27FC236}">
                  <a16:creationId xmlns:a16="http://schemas.microsoft.com/office/drawing/2014/main" id="{6C773914-29E3-40AA-87B3-D3CD7636565C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57" name="رابط مستقيم 135">
              <a:extLst>
                <a:ext uri="{FF2B5EF4-FFF2-40B4-BE49-F238E27FC236}">
                  <a16:creationId xmlns:a16="http://schemas.microsoft.com/office/drawing/2014/main" id="{A3CD25EB-BDAD-4780-9ADB-C294DBBD5752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59" name="رابط مستقيم 135">
              <a:extLst>
                <a:ext uri="{FF2B5EF4-FFF2-40B4-BE49-F238E27FC236}">
                  <a16:creationId xmlns:a16="http://schemas.microsoft.com/office/drawing/2014/main" id="{2B0C36EC-FAF1-464F-A0A2-12F040C45483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0" name="رابط مستقيم 132">
              <a:extLst>
                <a:ext uri="{FF2B5EF4-FFF2-40B4-BE49-F238E27FC236}">
                  <a16:creationId xmlns:a16="http://schemas.microsoft.com/office/drawing/2014/main" id="{6095BE89-F69B-4203-9383-38F1A940DEB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96726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20" name="رابط مستقيم 135">
              <a:extLst>
                <a:ext uri="{FF2B5EF4-FFF2-40B4-BE49-F238E27FC236}">
                  <a16:creationId xmlns:a16="http://schemas.microsoft.com/office/drawing/2014/main" id="{91B02F5F-B412-47FD-BA35-8CCFDE6315A0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21" name="مربع نص 127">
              <a:extLst>
                <a:ext uri="{FF2B5EF4-FFF2-40B4-BE49-F238E27FC236}">
                  <a16:creationId xmlns:a16="http://schemas.microsoft.com/office/drawing/2014/main" id="{38753CA0-4829-49FC-AF9A-2E4E4DC65DF3}"/>
                </a:ext>
              </a:extLst>
            </p:cNvPr>
            <p:cNvSpPr txBox="1"/>
            <p:nvPr/>
          </p:nvSpPr>
          <p:spPr>
            <a:xfrm>
              <a:off x="11864895" y="1890492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sp>
        <p:nvSpPr>
          <p:cNvPr id="228" name="مستطيل: زوايا مستديرة 130">
            <a:extLst>
              <a:ext uri="{FF2B5EF4-FFF2-40B4-BE49-F238E27FC236}">
                <a16:creationId xmlns:a16="http://schemas.microsoft.com/office/drawing/2014/main" id="{1A3BA0F8-F9E1-4D13-9672-7EFC5D41F79E}"/>
              </a:ext>
            </a:extLst>
          </p:cNvPr>
          <p:cNvSpPr/>
          <p:nvPr/>
        </p:nvSpPr>
        <p:spPr>
          <a:xfrm>
            <a:off x="6234119" y="780999"/>
            <a:ext cx="2762055" cy="222241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الثاني  29/ 08  -  04 / 09 /1445هـ </a:t>
            </a:r>
          </a:p>
        </p:txBody>
      </p:sp>
      <p:sp>
        <p:nvSpPr>
          <p:cNvPr id="229" name="مستطيل: زوايا مستديرة 130">
            <a:extLst>
              <a:ext uri="{FF2B5EF4-FFF2-40B4-BE49-F238E27FC236}">
                <a16:creationId xmlns:a16="http://schemas.microsoft.com/office/drawing/2014/main" id="{F7040324-3D15-486B-A352-5ACA0B4B4C43}"/>
              </a:ext>
            </a:extLst>
          </p:cNvPr>
          <p:cNvSpPr/>
          <p:nvPr/>
        </p:nvSpPr>
        <p:spPr>
          <a:xfrm>
            <a:off x="3125237" y="792424"/>
            <a:ext cx="2762054" cy="222241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الثالث  07 - 11 / 09 /1445هـ </a:t>
            </a:r>
          </a:p>
        </p:txBody>
      </p:sp>
      <p:sp>
        <p:nvSpPr>
          <p:cNvPr id="230" name="مستطيل: زوايا مستديرة 130">
            <a:extLst>
              <a:ext uri="{FF2B5EF4-FFF2-40B4-BE49-F238E27FC236}">
                <a16:creationId xmlns:a16="http://schemas.microsoft.com/office/drawing/2014/main" id="{5221155F-63EE-4443-8E72-BAC8035A4856}"/>
              </a:ext>
            </a:extLst>
          </p:cNvPr>
          <p:cNvSpPr/>
          <p:nvPr/>
        </p:nvSpPr>
        <p:spPr>
          <a:xfrm>
            <a:off x="195158" y="783832"/>
            <a:ext cx="2762055" cy="222241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الرابع   14 -  18 / 09 /1445هـ </a:t>
            </a:r>
          </a:p>
        </p:txBody>
      </p:sp>
      <p:sp>
        <p:nvSpPr>
          <p:cNvPr id="232" name="مستطيل: زوايا مستديرة 130">
            <a:extLst>
              <a:ext uri="{FF2B5EF4-FFF2-40B4-BE49-F238E27FC236}">
                <a16:creationId xmlns:a16="http://schemas.microsoft.com/office/drawing/2014/main" id="{7BA64051-FCED-492C-B398-000C1159DA30}"/>
              </a:ext>
            </a:extLst>
          </p:cNvPr>
          <p:cNvSpPr/>
          <p:nvPr/>
        </p:nvSpPr>
        <p:spPr>
          <a:xfrm>
            <a:off x="9173050" y="2193682"/>
            <a:ext cx="2762055" cy="222241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الخامس  06 - 09/ 10 /1445هـ </a:t>
            </a:r>
          </a:p>
        </p:txBody>
      </p:sp>
      <p:sp>
        <p:nvSpPr>
          <p:cNvPr id="233" name="مستطيل: زوايا مستديرة 130">
            <a:extLst>
              <a:ext uri="{FF2B5EF4-FFF2-40B4-BE49-F238E27FC236}">
                <a16:creationId xmlns:a16="http://schemas.microsoft.com/office/drawing/2014/main" id="{D39EC3CA-33FD-43D7-BE22-3F51319A5883}"/>
              </a:ext>
            </a:extLst>
          </p:cNvPr>
          <p:cNvSpPr/>
          <p:nvPr/>
        </p:nvSpPr>
        <p:spPr>
          <a:xfrm>
            <a:off x="6232336" y="2190064"/>
            <a:ext cx="2762054" cy="222241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السادس  12 - 16/ 10 /1445هـ </a:t>
            </a:r>
          </a:p>
        </p:txBody>
      </p:sp>
      <p:sp>
        <p:nvSpPr>
          <p:cNvPr id="235" name="مستطيل: زوايا مستديرة 130">
            <a:extLst>
              <a:ext uri="{FF2B5EF4-FFF2-40B4-BE49-F238E27FC236}">
                <a16:creationId xmlns:a16="http://schemas.microsoft.com/office/drawing/2014/main" id="{3294C337-887C-43A2-A967-A347922E586E}"/>
              </a:ext>
            </a:extLst>
          </p:cNvPr>
          <p:cNvSpPr/>
          <p:nvPr/>
        </p:nvSpPr>
        <p:spPr>
          <a:xfrm>
            <a:off x="200706" y="2190065"/>
            <a:ext cx="2762054" cy="222241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الثامن   26/ 10  -  01 / 11 /1445هـ </a:t>
            </a:r>
          </a:p>
        </p:txBody>
      </p:sp>
      <p:sp>
        <p:nvSpPr>
          <p:cNvPr id="236" name="مستطيل: زوايا مستديرة 130">
            <a:extLst>
              <a:ext uri="{FF2B5EF4-FFF2-40B4-BE49-F238E27FC236}">
                <a16:creationId xmlns:a16="http://schemas.microsoft.com/office/drawing/2014/main" id="{7AFE8E23-8E55-4CCC-9B41-2BDD86D9794A}"/>
              </a:ext>
            </a:extLst>
          </p:cNvPr>
          <p:cNvSpPr/>
          <p:nvPr/>
        </p:nvSpPr>
        <p:spPr>
          <a:xfrm>
            <a:off x="9179108" y="3623287"/>
            <a:ext cx="2762054" cy="222241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التاسع  04  -  08 / 11 /1445هـ </a:t>
            </a:r>
          </a:p>
        </p:txBody>
      </p:sp>
      <p:sp>
        <p:nvSpPr>
          <p:cNvPr id="240" name="مستطيل: زوايا مستديرة 130">
            <a:extLst>
              <a:ext uri="{FF2B5EF4-FFF2-40B4-BE49-F238E27FC236}">
                <a16:creationId xmlns:a16="http://schemas.microsoft.com/office/drawing/2014/main" id="{9C692B37-0FC8-454F-8F8E-052955DEE4A3}"/>
              </a:ext>
            </a:extLst>
          </p:cNvPr>
          <p:cNvSpPr/>
          <p:nvPr/>
        </p:nvSpPr>
        <p:spPr>
          <a:xfrm>
            <a:off x="6217284" y="3616649"/>
            <a:ext cx="2762055" cy="222241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العاشر  11  -  15 / 11 /1445هـ </a:t>
            </a:r>
          </a:p>
        </p:txBody>
      </p:sp>
      <p:sp>
        <p:nvSpPr>
          <p:cNvPr id="245" name="مستطيل: زوايا مستديرة 130">
            <a:extLst>
              <a:ext uri="{FF2B5EF4-FFF2-40B4-BE49-F238E27FC236}">
                <a16:creationId xmlns:a16="http://schemas.microsoft.com/office/drawing/2014/main" id="{54EF80E0-7229-4434-910C-AB4F90C1DF8E}"/>
              </a:ext>
            </a:extLst>
          </p:cNvPr>
          <p:cNvSpPr/>
          <p:nvPr/>
        </p:nvSpPr>
        <p:spPr>
          <a:xfrm>
            <a:off x="3106287" y="3618168"/>
            <a:ext cx="2762055" cy="222241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الحادي عشر  18  -  22 / 11 /1445هـ </a:t>
            </a:r>
          </a:p>
        </p:txBody>
      </p:sp>
      <p:sp>
        <p:nvSpPr>
          <p:cNvPr id="261" name="مستطيل: زوايا مستديرة 130">
            <a:extLst>
              <a:ext uri="{FF2B5EF4-FFF2-40B4-BE49-F238E27FC236}">
                <a16:creationId xmlns:a16="http://schemas.microsoft.com/office/drawing/2014/main" id="{5613A288-FEB7-4239-86E1-10A43424C994}"/>
              </a:ext>
            </a:extLst>
          </p:cNvPr>
          <p:cNvSpPr/>
          <p:nvPr/>
        </p:nvSpPr>
        <p:spPr>
          <a:xfrm>
            <a:off x="191534" y="3610998"/>
            <a:ext cx="2762054" cy="222241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الثاني عشر  25  -  29 / 11 /1445هـ </a:t>
            </a:r>
          </a:p>
        </p:txBody>
      </p:sp>
      <p:grpSp>
        <p:nvGrpSpPr>
          <p:cNvPr id="306" name="مجموعة 305">
            <a:extLst>
              <a:ext uri="{FF2B5EF4-FFF2-40B4-BE49-F238E27FC236}">
                <a16:creationId xmlns:a16="http://schemas.microsoft.com/office/drawing/2014/main" id="{FAF26925-4668-485A-9151-674D2D0778A2}"/>
              </a:ext>
            </a:extLst>
          </p:cNvPr>
          <p:cNvGrpSpPr/>
          <p:nvPr/>
        </p:nvGrpSpPr>
        <p:grpSpPr>
          <a:xfrm>
            <a:off x="6135522" y="1033977"/>
            <a:ext cx="2924170" cy="1129904"/>
            <a:chOff x="9154531" y="1038129"/>
            <a:chExt cx="2924170" cy="1129904"/>
          </a:xfrm>
        </p:grpSpPr>
        <p:grpSp>
          <p:nvGrpSpPr>
            <p:cNvPr id="307" name="مجموعة 306">
              <a:extLst>
                <a:ext uri="{FF2B5EF4-FFF2-40B4-BE49-F238E27FC236}">
                  <a16:creationId xmlns:a16="http://schemas.microsoft.com/office/drawing/2014/main" id="{B0D0ACF5-4C54-4D30-919A-DE20DF306B31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321" name="مجموعة 320">
                <a:extLst>
                  <a:ext uri="{FF2B5EF4-FFF2-40B4-BE49-F238E27FC236}">
                    <a16:creationId xmlns:a16="http://schemas.microsoft.com/office/drawing/2014/main" id="{36EB77A4-A52F-477A-9AD2-59950650305D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323" name="مستطيل 8">
                  <a:extLst>
                    <a:ext uri="{FF2B5EF4-FFF2-40B4-BE49-F238E27FC236}">
                      <a16:creationId xmlns:a16="http://schemas.microsoft.com/office/drawing/2014/main" id="{0AB55320-A0E6-44BB-819F-453258CB6FE8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/>
                </a:p>
              </p:txBody>
            </p:sp>
            <p:cxnSp>
              <p:nvCxnSpPr>
                <p:cNvPr id="324" name="رابط مستقيم 323">
                  <a:extLst>
                    <a:ext uri="{FF2B5EF4-FFF2-40B4-BE49-F238E27FC236}">
                      <a16:creationId xmlns:a16="http://schemas.microsoft.com/office/drawing/2014/main" id="{CE2AC15A-3E9B-48AF-89DB-04CC607797C6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2" name="رابط مستقيم 321">
                <a:extLst>
                  <a:ext uri="{FF2B5EF4-FFF2-40B4-BE49-F238E27FC236}">
                    <a16:creationId xmlns:a16="http://schemas.microsoft.com/office/drawing/2014/main" id="{ADC07561-F9FE-444F-A9D2-F99839B512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308" name="مربع نص 307">
              <a:extLst>
                <a:ext uri="{FF2B5EF4-FFF2-40B4-BE49-F238E27FC236}">
                  <a16:creationId xmlns:a16="http://schemas.microsoft.com/office/drawing/2014/main" id="{87C8070F-23A6-42F6-91F0-DDFD7EFE4122}"/>
                </a:ext>
              </a:extLst>
            </p:cNvPr>
            <p:cNvSpPr txBox="1"/>
            <p:nvPr/>
          </p:nvSpPr>
          <p:spPr>
            <a:xfrm>
              <a:off x="9154531" y="1456504"/>
              <a:ext cx="2794111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مجموعات العناصر –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مراجعة الدرس       </a:t>
              </a:r>
              <a:r>
                <a:rPr lang="ar-SA" sz="1050" b="1" i="0" u="none" strike="noStrike" baseline="0" dirty="0">
                  <a:latin typeface="Lotus-Light"/>
                </a:rPr>
                <a:t>18 – 19 </a:t>
              </a:r>
            </a:p>
          </p:txBody>
        </p:sp>
        <p:sp>
          <p:nvSpPr>
            <p:cNvPr id="309" name="مربع نص 308">
              <a:extLst>
                <a:ext uri="{FF2B5EF4-FFF2-40B4-BE49-F238E27FC236}">
                  <a16:creationId xmlns:a16="http://schemas.microsoft.com/office/drawing/2014/main" id="{FFC8A4A5-D1B0-4131-BCFF-04AA5905267C}"/>
                </a:ext>
              </a:extLst>
            </p:cNvPr>
            <p:cNvSpPr txBox="1"/>
            <p:nvPr/>
          </p:nvSpPr>
          <p:spPr>
            <a:xfrm>
              <a:off x="9180083" y="1226264"/>
              <a:ext cx="276205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كيف تصنف العناصر </a:t>
              </a:r>
              <a:r>
                <a:rPr lang="ar-SA" sz="1050" b="1" i="0" u="none" strike="noStrike" baseline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-                           </a:t>
              </a:r>
              <a:r>
                <a:rPr lang="ar-SA" sz="1050" b="1" i="0" u="none" strike="noStrike" baseline="0" dirty="0">
                  <a:latin typeface="Lotus-Light"/>
                </a:rPr>
                <a:t>16 - 17  </a:t>
              </a:r>
            </a:p>
          </p:txBody>
        </p:sp>
        <p:sp>
          <p:nvSpPr>
            <p:cNvPr id="311" name="مربع نص 310">
              <a:extLst>
                <a:ext uri="{FF2B5EF4-FFF2-40B4-BE49-F238E27FC236}">
                  <a16:creationId xmlns:a16="http://schemas.microsoft.com/office/drawing/2014/main" id="{96F757B5-0BE1-462F-AD56-9E0ECCA82018}"/>
                </a:ext>
              </a:extLst>
            </p:cNvPr>
            <p:cNvSpPr txBox="1"/>
            <p:nvPr/>
          </p:nvSpPr>
          <p:spPr>
            <a:xfrm>
              <a:off x="9162514" y="1685701"/>
              <a:ext cx="2748371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الفلزات واللافلزات –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     </a:t>
              </a:r>
              <a:r>
                <a:rPr lang="ar-SA" sz="1050" b="1" i="0" u="none" strike="noStrike" baseline="0" dirty="0">
                  <a:latin typeface="Lotus-Light"/>
                </a:rPr>
                <a:t>22 – 23              </a:t>
              </a:r>
            </a:p>
          </p:txBody>
        </p:sp>
        <p:sp>
          <p:nvSpPr>
            <p:cNvPr id="312" name="مربع نص 126">
              <a:extLst>
                <a:ext uri="{FF2B5EF4-FFF2-40B4-BE49-F238E27FC236}">
                  <a16:creationId xmlns:a16="http://schemas.microsoft.com/office/drawing/2014/main" id="{5D60C6C0-9BA2-4BAC-9BDE-BB94FEAB1CB1}"/>
                </a:ext>
              </a:extLst>
            </p:cNvPr>
            <p:cNvSpPr txBox="1"/>
            <p:nvPr/>
          </p:nvSpPr>
          <p:spPr>
            <a:xfrm>
              <a:off x="1183516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13" name="مربع نص 127">
              <a:extLst>
                <a:ext uri="{FF2B5EF4-FFF2-40B4-BE49-F238E27FC236}">
                  <a16:creationId xmlns:a16="http://schemas.microsoft.com/office/drawing/2014/main" id="{CA0A2EA6-2F68-4658-BE47-278C4AAABB92}"/>
                </a:ext>
              </a:extLst>
            </p:cNvPr>
            <p:cNvSpPr txBox="1"/>
            <p:nvPr/>
          </p:nvSpPr>
          <p:spPr>
            <a:xfrm>
              <a:off x="1182155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14" name="مربع نص 307">
              <a:extLst>
                <a:ext uri="{FF2B5EF4-FFF2-40B4-BE49-F238E27FC236}">
                  <a16:creationId xmlns:a16="http://schemas.microsoft.com/office/drawing/2014/main" id="{D198E47E-CE4D-48EB-829A-6A860015F228}"/>
                </a:ext>
              </a:extLst>
            </p:cNvPr>
            <p:cNvSpPr txBox="1"/>
            <p:nvPr/>
          </p:nvSpPr>
          <p:spPr>
            <a:xfrm>
              <a:off x="11853980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315" name="رابط مستقيم 135">
              <a:extLst>
                <a:ext uri="{FF2B5EF4-FFF2-40B4-BE49-F238E27FC236}">
                  <a16:creationId xmlns:a16="http://schemas.microsoft.com/office/drawing/2014/main" id="{3006CA23-0670-469E-B769-25AE306E7DD4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6" name="رابط مستقيم 135">
              <a:extLst>
                <a:ext uri="{FF2B5EF4-FFF2-40B4-BE49-F238E27FC236}">
                  <a16:creationId xmlns:a16="http://schemas.microsoft.com/office/drawing/2014/main" id="{A60CC593-CE5E-42D7-8DDE-451BC5A33EBB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7" name="رابط مستقيم 135">
              <a:extLst>
                <a:ext uri="{FF2B5EF4-FFF2-40B4-BE49-F238E27FC236}">
                  <a16:creationId xmlns:a16="http://schemas.microsoft.com/office/drawing/2014/main" id="{0F89B57C-A8D7-48FE-A9F0-727DECBB11B1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8" name="رابط مستقيم 132">
              <a:extLst>
                <a:ext uri="{FF2B5EF4-FFF2-40B4-BE49-F238E27FC236}">
                  <a16:creationId xmlns:a16="http://schemas.microsoft.com/office/drawing/2014/main" id="{EDB6A1BA-A8BC-4C0B-BE41-0ED2A0217B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87201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9" name="رابط مستقيم 135">
              <a:extLst>
                <a:ext uri="{FF2B5EF4-FFF2-40B4-BE49-F238E27FC236}">
                  <a16:creationId xmlns:a16="http://schemas.microsoft.com/office/drawing/2014/main" id="{C9CEA3E3-FDC3-46B0-965D-EAEA69E17716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20" name="مربع نص 127">
              <a:extLst>
                <a:ext uri="{FF2B5EF4-FFF2-40B4-BE49-F238E27FC236}">
                  <a16:creationId xmlns:a16="http://schemas.microsoft.com/office/drawing/2014/main" id="{7CC35969-3B39-40F2-B9E0-34B5E47D417B}"/>
                </a:ext>
              </a:extLst>
            </p:cNvPr>
            <p:cNvSpPr txBox="1"/>
            <p:nvPr/>
          </p:nvSpPr>
          <p:spPr>
            <a:xfrm>
              <a:off x="1184455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17" name="مربع نص 116">
              <a:extLst>
                <a:ext uri="{FF2B5EF4-FFF2-40B4-BE49-F238E27FC236}">
                  <a16:creationId xmlns:a16="http://schemas.microsoft.com/office/drawing/2014/main" id="{CFC68922-6B88-52A6-2A4A-7370A80498D7}"/>
                </a:ext>
              </a:extLst>
            </p:cNvPr>
            <p:cNvSpPr txBox="1"/>
            <p:nvPr/>
          </p:nvSpPr>
          <p:spPr>
            <a:xfrm>
              <a:off x="9175264" y="1914117"/>
              <a:ext cx="274376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الفلزات  ؟                                     24 – 25 </a:t>
              </a:r>
            </a:p>
          </p:txBody>
        </p:sp>
      </p:grpSp>
      <p:grpSp>
        <p:nvGrpSpPr>
          <p:cNvPr id="325" name="مجموعة 324">
            <a:extLst>
              <a:ext uri="{FF2B5EF4-FFF2-40B4-BE49-F238E27FC236}">
                <a16:creationId xmlns:a16="http://schemas.microsoft.com/office/drawing/2014/main" id="{93A88CA2-BCE6-4C8E-B218-AC2A177FD9D0}"/>
              </a:ext>
            </a:extLst>
          </p:cNvPr>
          <p:cNvGrpSpPr/>
          <p:nvPr/>
        </p:nvGrpSpPr>
        <p:grpSpPr>
          <a:xfrm>
            <a:off x="2907555" y="1033840"/>
            <a:ext cx="3034474" cy="1113993"/>
            <a:chOff x="9036607" y="1038129"/>
            <a:chExt cx="3034474" cy="1113993"/>
          </a:xfrm>
        </p:grpSpPr>
        <p:grpSp>
          <p:nvGrpSpPr>
            <p:cNvPr id="327" name="مجموعة 326">
              <a:extLst>
                <a:ext uri="{FF2B5EF4-FFF2-40B4-BE49-F238E27FC236}">
                  <a16:creationId xmlns:a16="http://schemas.microsoft.com/office/drawing/2014/main" id="{0A534A64-6E4C-4206-AB82-6115D237DCDE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397" name="مجموعة 396">
                <a:extLst>
                  <a:ext uri="{FF2B5EF4-FFF2-40B4-BE49-F238E27FC236}">
                    <a16:creationId xmlns:a16="http://schemas.microsoft.com/office/drawing/2014/main" id="{7235E081-F8B1-4A38-B5AC-43F80C54D54B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399" name="مستطيل 8">
                  <a:extLst>
                    <a:ext uri="{FF2B5EF4-FFF2-40B4-BE49-F238E27FC236}">
                      <a16:creationId xmlns:a16="http://schemas.microsoft.com/office/drawing/2014/main" id="{86F8BB24-A2AD-4888-B52C-CB21F4C7ED44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400" name="رابط مستقيم 399">
                  <a:extLst>
                    <a:ext uri="{FF2B5EF4-FFF2-40B4-BE49-F238E27FC236}">
                      <a16:creationId xmlns:a16="http://schemas.microsoft.com/office/drawing/2014/main" id="{388A5C19-A0C8-4487-B833-F418A2C0ECC5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8" name="رابط مستقيم 397">
                <a:extLst>
                  <a:ext uri="{FF2B5EF4-FFF2-40B4-BE49-F238E27FC236}">
                    <a16:creationId xmlns:a16="http://schemas.microsoft.com/office/drawing/2014/main" id="{487A49F1-951C-492F-9CD9-5D67D67C75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328" name="مربع نص 327">
              <a:extLst>
                <a:ext uri="{FF2B5EF4-FFF2-40B4-BE49-F238E27FC236}">
                  <a16:creationId xmlns:a16="http://schemas.microsoft.com/office/drawing/2014/main" id="{967EF18E-24C9-47F5-8D98-6C7D0DA81199}"/>
                </a:ext>
              </a:extLst>
            </p:cNvPr>
            <p:cNvSpPr txBox="1"/>
            <p:nvPr/>
          </p:nvSpPr>
          <p:spPr>
            <a:xfrm>
              <a:off x="9160755" y="1660197"/>
              <a:ext cx="275849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كيف نستفيد من اللافلزات 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مراجعة الدرس  </a:t>
              </a:r>
              <a:r>
                <a:rPr lang="ar-SA" sz="1050" b="1" i="0" u="none" strike="noStrike" baseline="0" dirty="0">
                  <a:latin typeface="Lotus-Light"/>
                </a:rPr>
                <a:t>30 – 31 </a:t>
              </a:r>
            </a:p>
          </p:txBody>
        </p:sp>
        <p:sp>
          <p:nvSpPr>
            <p:cNvPr id="331" name="مربع نص 330">
              <a:extLst>
                <a:ext uri="{FF2B5EF4-FFF2-40B4-BE49-F238E27FC236}">
                  <a16:creationId xmlns:a16="http://schemas.microsoft.com/office/drawing/2014/main" id="{F0895AEB-5F71-4123-8CF4-6213772F26EB}"/>
                </a:ext>
              </a:extLst>
            </p:cNvPr>
            <p:cNvSpPr txBox="1"/>
            <p:nvPr/>
          </p:nvSpPr>
          <p:spPr>
            <a:xfrm>
              <a:off x="9036607" y="1226264"/>
              <a:ext cx="2889068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نستفيد من الفلزات -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مراجعة الدرس </a:t>
              </a:r>
              <a:r>
                <a:rPr lang="ar-SA" sz="1000" b="1" i="0" u="none" strike="noStrike" baseline="0" dirty="0">
                  <a:latin typeface="Lotus-Light"/>
                </a:rPr>
                <a:t>       26 - 27</a:t>
              </a:r>
            </a:p>
          </p:txBody>
        </p:sp>
        <p:sp>
          <p:nvSpPr>
            <p:cNvPr id="340" name="مربع نص 339">
              <a:extLst>
                <a:ext uri="{FF2B5EF4-FFF2-40B4-BE49-F238E27FC236}">
                  <a16:creationId xmlns:a16="http://schemas.microsoft.com/office/drawing/2014/main" id="{74D3A177-0AF3-4D69-B111-BE6187AAC883}"/>
                </a:ext>
              </a:extLst>
            </p:cNvPr>
            <p:cNvSpPr txBox="1"/>
            <p:nvPr/>
          </p:nvSpPr>
          <p:spPr>
            <a:xfrm>
              <a:off x="9134801" y="1443869"/>
              <a:ext cx="278083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اللافلزات و أشباه الفلزات                        28 – 29 </a:t>
              </a:r>
            </a:p>
          </p:txBody>
        </p:sp>
        <p:sp>
          <p:nvSpPr>
            <p:cNvPr id="372" name="مربع نص 371">
              <a:extLst>
                <a:ext uri="{FF2B5EF4-FFF2-40B4-BE49-F238E27FC236}">
                  <a16:creationId xmlns:a16="http://schemas.microsoft.com/office/drawing/2014/main" id="{E3A552FD-191C-4866-8045-96580851E7A3}"/>
                </a:ext>
              </a:extLst>
            </p:cNvPr>
            <p:cNvSpPr txBox="1"/>
            <p:nvPr/>
          </p:nvSpPr>
          <p:spPr>
            <a:xfrm>
              <a:off x="9154966" y="1898206"/>
              <a:ext cx="2770708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مراجعة الفصل التاسع  –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نموذج</a:t>
              </a:r>
              <a:r>
                <a:rPr lang="ar-SA" sz="1050" b="1" i="0" u="none" strike="noStrike" baseline="0" dirty="0">
                  <a:latin typeface="Lotus-Light"/>
                </a:rPr>
                <a:t>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اختبار</a:t>
              </a:r>
              <a:r>
                <a:rPr lang="ar-SA" sz="1050" b="1" i="0" u="none" strike="noStrike" baseline="0" dirty="0">
                  <a:latin typeface="Lotus-Light"/>
                </a:rPr>
                <a:t>        32 - 35</a:t>
              </a:r>
            </a:p>
          </p:txBody>
        </p:sp>
        <p:sp>
          <p:nvSpPr>
            <p:cNvPr id="373" name="مربع نص 126">
              <a:extLst>
                <a:ext uri="{FF2B5EF4-FFF2-40B4-BE49-F238E27FC236}">
                  <a16:creationId xmlns:a16="http://schemas.microsoft.com/office/drawing/2014/main" id="{79E783AA-1AAE-47CD-A3E2-AD255F9CD858}"/>
                </a:ext>
              </a:extLst>
            </p:cNvPr>
            <p:cNvSpPr txBox="1"/>
            <p:nvPr/>
          </p:nvSpPr>
          <p:spPr>
            <a:xfrm>
              <a:off x="1182754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87" name="مربع نص 127">
              <a:extLst>
                <a:ext uri="{FF2B5EF4-FFF2-40B4-BE49-F238E27FC236}">
                  <a16:creationId xmlns:a16="http://schemas.microsoft.com/office/drawing/2014/main" id="{3742012F-02F2-4B55-8337-07F766B4924A}"/>
                </a:ext>
              </a:extLst>
            </p:cNvPr>
            <p:cNvSpPr txBox="1"/>
            <p:nvPr/>
          </p:nvSpPr>
          <p:spPr>
            <a:xfrm>
              <a:off x="1182155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88" name="مربع نص 307">
              <a:extLst>
                <a:ext uri="{FF2B5EF4-FFF2-40B4-BE49-F238E27FC236}">
                  <a16:creationId xmlns:a16="http://schemas.microsoft.com/office/drawing/2014/main" id="{9793EBA8-99CE-4F2B-9D3B-56083E640E7D}"/>
                </a:ext>
              </a:extLst>
            </p:cNvPr>
            <p:cNvSpPr txBox="1"/>
            <p:nvPr/>
          </p:nvSpPr>
          <p:spPr>
            <a:xfrm>
              <a:off x="11842550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389" name="رابط مستقيم 135">
              <a:extLst>
                <a:ext uri="{FF2B5EF4-FFF2-40B4-BE49-F238E27FC236}">
                  <a16:creationId xmlns:a16="http://schemas.microsoft.com/office/drawing/2014/main" id="{E899BC0D-B8F2-4102-B686-6F9FCD974C86}"/>
                </a:ext>
              </a:extLst>
            </p:cNvPr>
            <p:cNvCxnSpPr/>
            <p:nvPr/>
          </p:nvCxnSpPr>
          <p:spPr>
            <a:xfrm flipH="1">
              <a:off x="925007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1" name="رابط مستقيم 135">
              <a:extLst>
                <a:ext uri="{FF2B5EF4-FFF2-40B4-BE49-F238E27FC236}">
                  <a16:creationId xmlns:a16="http://schemas.microsoft.com/office/drawing/2014/main" id="{E082A4D7-8B2E-47A3-95CA-552B489CE6E6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2" name="رابط مستقيم 135">
              <a:extLst>
                <a:ext uri="{FF2B5EF4-FFF2-40B4-BE49-F238E27FC236}">
                  <a16:creationId xmlns:a16="http://schemas.microsoft.com/office/drawing/2014/main" id="{69E30187-A80E-455F-866C-4274D177A0EE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3" name="رابط مستقيم 132">
              <a:extLst>
                <a:ext uri="{FF2B5EF4-FFF2-40B4-BE49-F238E27FC236}">
                  <a16:creationId xmlns:a16="http://schemas.microsoft.com/office/drawing/2014/main" id="{D6C20D42-40C6-4868-8F0D-C8721308FD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75771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4" name="رابط مستقيم 135">
              <a:extLst>
                <a:ext uri="{FF2B5EF4-FFF2-40B4-BE49-F238E27FC236}">
                  <a16:creationId xmlns:a16="http://schemas.microsoft.com/office/drawing/2014/main" id="{51D14B8E-F4FC-49CE-950E-1678A685F7D0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96" name="مربع نص 127">
              <a:extLst>
                <a:ext uri="{FF2B5EF4-FFF2-40B4-BE49-F238E27FC236}">
                  <a16:creationId xmlns:a16="http://schemas.microsoft.com/office/drawing/2014/main" id="{B820EED9-78FE-48A9-AD55-A04C709FCFE0}"/>
                </a:ext>
              </a:extLst>
            </p:cNvPr>
            <p:cNvSpPr txBox="1"/>
            <p:nvPr/>
          </p:nvSpPr>
          <p:spPr>
            <a:xfrm>
              <a:off x="1183693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401" name="مجموعة 400">
            <a:extLst>
              <a:ext uri="{FF2B5EF4-FFF2-40B4-BE49-F238E27FC236}">
                <a16:creationId xmlns:a16="http://schemas.microsoft.com/office/drawing/2014/main" id="{1988A170-AF7C-4A2E-8CD7-9E0497778590}"/>
              </a:ext>
            </a:extLst>
          </p:cNvPr>
          <p:cNvGrpSpPr/>
          <p:nvPr/>
        </p:nvGrpSpPr>
        <p:grpSpPr>
          <a:xfrm>
            <a:off x="56941" y="1031766"/>
            <a:ext cx="2958232" cy="1125331"/>
            <a:chOff x="9106857" y="1038129"/>
            <a:chExt cx="2958232" cy="1125331"/>
          </a:xfrm>
        </p:grpSpPr>
        <p:grpSp>
          <p:nvGrpSpPr>
            <p:cNvPr id="404" name="مجموعة 403">
              <a:extLst>
                <a:ext uri="{FF2B5EF4-FFF2-40B4-BE49-F238E27FC236}">
                  <a16:creationId xmlns:a16="http://schemas.microsoft.com/office/drawing/2014/main" id="{251DAFD3-E548-40DB-8E91-5964B2705285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430" name="مجموعة 429">
                <a:extLst>
                  <a:ext uri="{FF2B5EF4-FFF2-40B4-BE49-F238E27FC236}">
                    <a16:creationId xmlns:a16="http://schemas.microsoft.com/office/drawing/2014/main" id="{7813786F-F2AA-4597-AEA8-18115B8F2D3B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432" name="مستطيل 8">
                  <a:extLst>
                    <a:ext uri="{FF2B5EF4-FFF2-40B4-BE49-F238E27FC236}">
                      <a16:creationId xmlns:a16="http://schemas.microsoft.com/office/drawing/2014/main" id="{022E17CC-7281-4B50-AA47-977BC3AFF5FF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433" name="رابط مستقيم 432">
                  <a:extLst>
                    <a:ext uri="{FF2B5EF4-FFF2-40B4-BE49-F238E27FC236}">
                      <a16:creationId xmlns:a16="http://schemas.microsoft.com/office/drawing/2014/main" id="{CDB77057-87D7-47EB-A797-51518BBB1913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31" name="رابط مستقيم 430">
                <a:extLst>
                  <a:ext uri="{FF2B5EF4-FFF2-40B4-BE49-F238E27FC236}">
                    <a16:creationId xmlns:a16="http://schemas.microsoft.com/office/drawing/2014/main" id="{527F5D95-EDED-4EB6-8973-636E9C21B0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405" name="مربع نص 404">
              <a:extLst>
                <a:ext uri="{FF2B5EF4-FFF2-40B4-BE49-F238E27FC236}">
                  <a16:creationId xmlns:a16="http://schemas.microsoft.com/office/drawing/2014/main" id="{2DA1A731-D16E-488A-B0EC-7B967A4D0056}"/>
                </a:ext>
              </a:extLst>
            </p:cNvPr>
            <p:cNvSpPr txBox="1"/>
            <p:nvPr/>
          </p:nvSpPr>
          <p:spPr>
            <a:xfrm>
              <a:off x="9130743" y="1660197"/>
              <a:ext cx="279221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200" b="1" dirty="0">
                  <a:latin typeface="Lotus-Light"/>
                </a:rPr>
                <a:t> متى تتغير حالة المادة                 </a:t>
              </a:r>
              <a:r>
                <a:rPr lang="ar-SA" sz="1200" b="1" i="0" u="none" strike="noStrike" baseline="0" dirty="0">
                  <a:latin typeface="Lotus-Light"/>
                </a:rPr>
                <a:t>42 - 43 </a:t>
              </a:r>
            </a:p>
          </p:txBody>
        </p:sp>
        <p:sp>
          <p:nvSpPr>
            <p:cNvPr id="418" name="مربع نص 417">
              <a:extLst>
                <a:ext uri="{FF2B5EF4-FFF2-40B4-BE49-F238E27FC236}">
                  <a16:creationId xmlns:a16="http://schemas.microsoft.com/office/drawing/2014/main" id="{72C60031-58CD-4028-AF5C-1ABBC67EE40C}"/>
                </a:ext>
              </a:extLst>
            </p:cNvPr>
            <p:cNvSpPr txBox="1"/>
            <p:nvPr/>
          </p:nvSpPr>
          <p:spPr>
            <a:xfrm>
              <a:off x="9183001" y="1226264"/>
              <a:ext cx="2739953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تغيرات حالة المادة _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تهيئة واستكشاف     </a:t>
              </a:r>
              <a:r>
                <a:rPr lang="ar-SA" sz="1050" b="1" i="0" u="none" strike="noStrike" baseline="0" dirty="0">
                  <a:latin typeface="Lotus-Light"/>
                </a:rPr>
                <a:t>36 – 39 </a:t>
              </a:r>
            </a:p>
          </p:txBody>
        </p:sp>
        <p:sp>
          <p:nvSpPr>
            <p:cNvPr id="419" name="مربع نص 418">
              <a:extLst>
                <a:ext uri="{FF2B5EF4-FFF2-40B4-BE49-F238E27FC236}">
                  <a16:creationId xmlns:a16="http://schemas.microsoft.com/office/drawing/2014/main" id="{4EDE0F2F-AA6D-4253-8661-288D15652DEF}"/>
                </a:ext>
              </a:extLst>
            </p:cNvPr>
            <p:cNvSpPr txBox="1"/>
            <p:nvPr/>
          </p:nvSpPr>
          <p:spPr>
            <a:xfrm>
              <a:off x="9106857" y="1451811"/>
              <a:ext cx="281609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كيف تتغير حالة المادة                        40 - 41</a:t>
              </a:r>
            </a:p>
          </p:txBody>
        </p:sp>
        <p:sp>
          <p:nvSpPr>
            <p:cNvPr id="420" name="مربع نص 419">
              <a:extLst>
                <a:ext uri="{FF2B5EF4-FFF2-40B4-BE49-F238E27FC236}">
                  <a16:creationId xmlns:a16="http://schemas.microsoft.com/office/drawing/2014/main" id="{5C37A635-8F04-47DC-AAEF-F4B1D60FF5BD}"/>
                </a:ext>
              </a:extLst>
            </p:cNvPr>
            <p:cNvSpPr txBox="1"/>
            <p:nvPr/>
          </p:nvSpPr>
          <p:spPr>
            <a:xfrm>
              <a:off x="9426469" y="1898206"/>
              <a:ext cx="2504642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endParaRPr lang="ar-SA" sz="1050" b="1" i="0" u="none" strike="noStrike" baseline="0" dirty="0">
                <a:latin typeface="Lotus-Light"/>
              </a:endParaRPr>
            </a:p>
          </p:txBody>
        </p:sp>
        <p:sp>
          <p:nvSpPr>
            <p:cNvPr id="421" name="مربع نص 126">
              <a:extLst>
                <a:ext uri="{FF2B5EF4-FFF2-40B4-BE49-F238E27FC236}">
                  <a16:creationId xmlns:a16="http://schemas.microsoft.com/office/drawing/2014/main" id="{7D74082A-F209-47BB-B5DF-B9F0EAB2F971}"/>
                </a:ext>
              </a:extLst>
            </p:cNvPr>
            <p:cNvSpPr txBox="1"/>
            <p:nvPr/>
          </p:nvSpPr>
          <p:spPr>
            <a:xfrm>
              <a:off x="1181992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22" name="مربع نص 127">
              <a:extLst>
                <a:ext uri="{FF2B5EF4-FFF2-40B4-BE49-F238E27FC236}">
                  <a16:creationId xmlns:a16="http://schemas.microsoft.com/office/drawing/2014/main" id="{F39DA5C8-82E4-4E69-BB2D-51BCECDE57BD}"/>
                </a:ext>
              </a:extLst>
            </p:cNvPr>
            <p:cNvSpPr txBox="1"/>
            <p:nvPr/>
          </p:nvSpPr>
          <p:spPr>
            <a:xfrm>
              <a:off x="1182155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23" name="مربع نص 307">
              <a:extLst>
                <a:ext uri="{FF2B5EF4-FFF2-40B4-BE49-F238E27FC236}">
                  <a16:creationId xmlns:a16="http://schemas.microsoft.com/office/drawing/2014/main" id="{8A7E8454-4234-4225-83C7-C2F9774B622E}"/>
                </a:ext>
              </a:extLst>
            </p:cNvPr>
            <p:cNvSpPr txBox="1"/>
            <p:nvPr/>
          </p:nvSpPr>
          <p:spPr>
            <a:xfrm>
              <a:off x="11838740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424" name="رابط مستقيم 135">
              <a:extLst>
                <a:ext uri="{FF2B5EF4-FFF2-40B4-BE49-F238E27FC236}">
                  <a16:creationId xmlns:a16="http://schemas.microsoft.com/office/drawing/2014/main" id="{50062181-64F2-41A4-B7AB-8F6D84E8E4CF}"/>
                </a:ext>
              </a:extLst>
            </p:cNvPr>
            <p:cNvCxnSpPr/>
            <p:nvPr/>
          </p:nvCxnSpPr>
          <p:spPr>
            <a:xfrm flipH="1">
              <a:off x="925007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5" name="رابط مستقيم 135">
              <a:extLst>
                <a:ext uri="{FF2B5EF4-FFF2-40B4-BE49-F238E27FC236}">
                  <a16:creationId xmlns:a16="http://schemas.microsoft.com/office/drawing/2014/main" id="{64284913-369A-43C6-B0AB-00156C89E692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6" name="رابط مستقيم 135">
              <a:extLst>
                <a:ext uri="{FF2B5EF4-FFF2-40B4-BE49-F238E27FC236}">
                  <a16:creationId xmlns:a16="http://schemas.microsoft.com/office/drawing/2014/main" id="{ECB1739F-7AD0-4CFC-B98C-CDAC56AF6062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7" name="رابط مستقيم 132">
              <a:extLst>
                <a:ext uri="{FF2B5EF4-FFF2-40B4-BE49-F238E27FC236}">
                  <a16:creationId xmlns:a16="http://schemas.microsoft.com/office/drawing/2014/main" id="{D0DBEE2D-365D-4DB0-89E4-E0234BDA811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64341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8" name="رابط مستقيم 135">
              <a:extLst>
                <a:ext uri="{FF2B5EF4-FFF2-40B4-BE49-F238E27FC236}">
                  <a16:creationId xmlns:a16="http://schemas.microsoft.com/office/drawing/2014/main" id="{6D4ACC17-1D9D-475B-BB98-22102086A2FC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429" name="مربع نص 127">
              <a:extLst>
                <a:ext uri="{FF2B5EF4-FFF2-40B4-BE49-F238E27FC236}">
                  <a16:creationId xmlns:a16="http://schemas.microsoft.com/office/drawing/2014/main" id="{8FFD175C-6D36-4E63-B162-B2D109D42953}"/>
                </a:ext>
              </a:extLst>
            </p:cNvPr>
            <p:cNvSpPr txBox="1"/>
            <p:nvPr/>
          </p:nvSpPr>
          <p:spPr>
            <a:xfrm>
              <a:off x="11833121" y="189150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62" name="مربع نص 461">
              <a:extLst>
                <a:ext uri="{FF2B5EF4-FFF2-40B4-BE49-F238E27FC236}">
                  <a16:creationId xmlns:a16="http://schemas.microsoft.com/office/drawing/2014/main" id="{03F150A3-1631-C50B-91F8-9598AB0F3D61}"/>
                </a:ext>
              </a:extLst>
            </p:cNvPr>
            <p:cNvSpPr txBox="1"/>
            <p:nvPr/>
          </p:nvSpPr>
          <p:spPr>
            <a:xfrm>
              <a:off x="9372134" y="1886461"/>
              <a:ext cx="255971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dirty="0">
                  <a:solidFill>
                    <a:srgbClr val="C00000"/>
                  </a:solidFill>
                </a:rPr>
                <a:t>إجـــــــــازة عيـــد الفطـــر المبارك </a:t>
              </a:r>
              <a:endParaRPr lang="ar-SA" sz="1200" b="1" i="0" u="none" strike="noStrike" baseline="0" dirty="0">
                <a:solidFill>
                  <a:srgbClr val="C00000"/>
                </a:solidFill>
                <a:latin typeface="Lotus-Light"/>
              </a:endParaRPr>
            </a:p>
          </p:txBody>
        </p:sp>
      </p:grpSp>
      <p:sp>
        <p:nvSpPr>
          <p:cNvPr id="436" name="مربع نص 124">
            <a:extLst>
              <a:ext uri="{FF2B5EF4-FFF2-40B4-BE49-F238E27FC236}">
                <a16:creationId xmlns:a16="http://schemas.microsoft.com/office/drawing/2014/main" id="{7BB80FAF-2E06-4F11-B1AE-1852D7F8F519}"/>
              </a:ext>
            </a:extLst>
          </p:cNvPr>
          <p:cNvSpPr txBox="1"/>
          <p:nvPr/>
        </p:nvSpPr>
        <p:spPr>
          <a:xfrm>
            <a:off x="6232581" y="1025405"/>
            <a:ext cx="272573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800" b="1" i="0" u="none" strike="noStrike" baseline="0" dirty="0">
                <a:solidFill>
                  <a:srgbClr val="7030A0"/>
                </a:solidFill>
                <a:latin typeface="Lotus-Light"/>
              </a:rPr>
              <a:t>الوحدة الخامسة  : المادة -</a:t>
            </a:r>
            <a:r>
              <a:rPr lang="ar-SA" sz="800" b="1" i="0" u="none" strike="noStrike" baseline="0" dirty="0">
                <a:solidFill>
                  <a:srgbClr val="C00000"/>
                </a:solidFill>
                <a:latin typeface="Lotus-Light"/>
              </a:rPr>
              <a:t> الفصل التاسع : المقارنة بين أنواع  المادة </a:t>
            </a:r>
            <a:endParaRPr lang="ar-SA" sz="800" b="1" i="0" u="none" strike="noStrike" baseline="0" dirty="0">
              <a:solidFill>
                <a:srgbClr val="7030A0"/>
              </a:solidFill>
              <a:latin typeface="Lotus-Light"/>
            </a:endParaRPr>
          </a:p>
        </p:txBody>
      </p:sp>
      <p:sp>
        <p:nvSpPr>
          <p:cNvPr id="441" name="مربع نص 124">
            <a:extLst>
              <a:ext uri="{FF2B5EF4-FFF2-40B4-BE49-F238E27FC236}">
                <a16:creationId xmlns:a16="http://schemas.microsoft.com/office/drawing/2014/main" id="{347BD37E-0098-4AD6-86A9-42AE5EC9071B}"/>
              </a:ext>
            </a:extLst>
          </p:cNvPr>
          <p:cNvSpPr txBox="1"/>
          <p:nvPr/>
        </p:nvSpPr>
        <p:spPr>
          <a:xfrm>
            <a:off x="3077651" y="1023641"/>
            <a:ext cx="280120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800" b="1" i="0" u="none" strike="noStrike" baseline="0" dirty="0">
                <a:solidFill>
                  <a:srgbClr val="7030A0"/>
                </a:solidFill>
                <a:latin typeface="Lotus-Light"/>
              </a:rPr>
              <a:t>الوحدة الخامسة  : المادة -</a:t>
            </a:r>
            <a:r>
              <a:rPr lang="ar-SA" sz="800" b="1" i="0" u="none" strike="noStrike" baseline="0" dirty="0">
                <a:solidFill>
                  <a:srgbClr val="C00000"/>
                </a:solidFill>
                <a:latin typeface="Lotus-Light"/>
              </a:rPr>
              <a:t> الفصل التاسع : المقارنة بين أنواع  المادة </a:t>
            </a:r>
            <a:endParaRPr lang="ar-SA" sz="800" b="1" i="0" u="none" strike="noStrike" baseline="0" dirty="0">
              <a:solidFill>
                <a:srgbClr val="7030A0"/>
              </a:solidFill>
              <a:latin typeface="Lotus-Light"/>
            </a:endParaRPr>
          </a:p>
        </p:txBody>
      </p:sp>
      <p:sp>
        <p:nvSpPr>
          <p:cNvPr id="452" name="مربع نص 124">
            <a:extLst>
              <a:ext uri="{FF2B5EF4-FFF2-40B4-BE49-F238E27FC236}">
                <a16:creationId xmlns:a16="http://schemas.microsoft.com/office/drawing/2014/main" id="{8C0F9CF7-A2CD-4785-9155-67922342C109}"/>
              </a:ext>
            </a:extLst>
          </p:cNvPr>
          <p:cNvSpPr txBox="1"/>
          <p:nvPr/>
        </p:nvSpPr>
        <p:spPr>
          <a:xfrm>
            <a:off x="56941" y="1032360"/>
            <a:ext cx="293048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900" b="1" i="0" u="none" strike="noStrike" baseline="0" dirty="0">
                <a:solidFill>
                  <a:srgbClr val="7030A0"/>
                </a:solidFill>
                <a:latin typeface="Lotus-Light"/>
              </a:rPr>
              <a:t>الوحدة السادسة : المادة -</a:t>
            </a:r>
            <a:r>
              <a:rPr lang="ar-SA" sz="900" b="1" i="0" u="none" strike="noStrike" baseline="0" dirty="0">
                <a:solidFill>
                  <a:srgbClr val="C00000"/>
                </a:solidFill>
                <a:latin typeface="Lotus-Light"/>
              </a:rPr>
              <a:t> الفصل العاشر التغيرات الفيزيائية و الكيميائية </a:t>
            </a:r>
            <a:endParaRPr lang="ar-SA" sz="900" b="1" i="0" u="none" strike="noStrike" baseline="0" dirty="0">
              <a:solidFill>
                <a:srgbClr val="7030A0"/>
              </a:solidFill>
              <a:latin typeface="Lotus-Light"/>
            </a:endParaRPr>
          </a:p>
        </p:txBody>
      </p:sp>
      <p:grpSp>
        <p:nvGrpSpPr>
          <p:cNvPr id="453" name="مجموعة 452">
            <a:extLst>
              <a:ext uri="{FF2B5EF4-FFF2-40B4-BE49-F238E27FC236}">
                <a16:creationId xmlns:a16="http://schemas.microsoft.com/office/drawing/2014/main" id="{D5F83613-718F-4F19-81C2-2E908438F88F}"/>
              </a:ext>
            </a:extLst>
          </p:cNvPr>
          <p:cNvGrpSpPr/>
          <p:nvPr/>
        </p:nvGrpSpPr>
        <p:grpSpPr>
          <a:xfrm>
            <a:off x="9029688" y="2435436"/>
            <a:ext cx="2958597" cy="1137052"/>
            <a:chOff x="9106492" y="1015070"/>
            <a:chExt cx="2958597" cy="1137052"/>
          </a:xfrm>
        </p:grpSpPr>
        <p:grpSp>
          <p:nvGrpSpPr>
            <p:cNvPr id="468" name="مجموعة 467">
              <a:extLst>
                <a:ext uri="{FF2B5EF4-FFF2-40B4-BE49-F238E27FC236}">
                  <a16:creationId xmlns:a16="http://schemas.microsoft.com/office/drawing/2014/main" id="{7822C21E-AA98-43DD-A7BB-F3738D9D3850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486" name="مجموعة 485">
                <a:extLst>
                  <a:ext uri="{FF2B5EF4-FFF2-40B4-BE49-F238E27FC236}">
                    <a16:creationId xmlns:a16="http://schemas.microsoft.com/office/drawing/2014/main" id="{F161C2A3-B21A-46B9-912F-4941476FCED7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488" name="مستطيل 8">
                  <a:extLst>
                    <a:ext uri="{FF2B5EF4-FFF2-40B4-BE49-F238E27FC236}">
                      <a16:creationId xmlns:a16="http://schemas.microsoft.com/office/drawing/2014/main" id="{01BCF855-C96F-4B21-9096-038EA3E39F12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489" name="رابط مستقيم 488">
                  <a:extLst>
                    <a:ext uri="{FF2B5EF4-FFF2-40B4-BE49-F238E27FC236}">
                      <a16:creationId xmlns:a16="http://schemas.microsoft.com/office/drawing/2014/main" id="{01E05647-85B1-4BE3-A46D-29CA248E489A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7" name="رابط مستقيم 486">
                <a:extLst>
                  <a:ext uri="{FF2B5EF4-FFF2-40B4-BE49-F238E27FC236}">
                    <a16:creationId xmlns:a16="http://schemas.microsoft.com/office/drawing/2014/main" id="{D6942BF8-BD5A-4465-B56C-AAF400AC4E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469" name="مربع نص 124">
              <a:extLst>
                <a:ext uri="{FF2B5EF4-FFF2-40B4-BE49-F238E27FC236}">
                  <a16:creationId xmlns:a16="http://schemas.microsoft.com/office/drawing/2014/main" id="{193AF32C-83C3-4526-A449-0434DBDBD736}"/>
                </a:ext>
              </a:extLst>
            </p:cNvPr>
            <p:cNvSpPr txBox="1"/>
            <p:nvPr/>
          </p:nvSpPr>
          <p:spPr>
            <a:xfrm>
              <a:off x="9120360" y="1015070"/>
              <a:ext cx="2936624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9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: المادة -</a:t>
              </a: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 الفصل العاشر التغيرات الفيزيائية و الكيميائية </a:t>
              </a:r>
              <a:endParaRPr lang="ar-SA" sz="9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470" name="مربع نص 469">
              <a:extLst>
                <a:ext uri="{FF2B5EF4-FFF2-40B4-BE49-F238E27FC236}">
                  <a16:creationId xmlns:a16="http://schemas.microsoft.com/office/drawing/2014/main" id="{7BAD0237-91AF-490D-AD24-CC09002E4430}"/>
                </a:ext>
              </a:extLst>
            </p:cNvPr>
            <p:cNvSpPr txBox="1"/>
            <p:nvPr/>
          </p:nvSpPr>
          <p:spPr>
            <a:xfrm>
              <a:off x="9106492" y="1660197"/>
              <a:ext cx="2840094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dirty="0">
                  <a:latin typeface="Lotus-Light"/>
                </a:rPr>
                <a:t>المركبات والتغيرات الكيميائية – </a:t>
              </a:r>
              <a:r>
                <a:rPr lang="ar-SA" sz="1000" b="1" dirty="0">
                  <a:solidFill>
                    <a:srgbClr val="C00000"/>
                  </a:solidFill>
                  <a:latin typeface="Lotus-Light"/>
                </a:rPr>
                <a:t>تهيئة واستكشاف </a:t>
              </a:r>
              <a:r>
                <a:rPr lang="ar-SA" sz="1000" b="1" dirty="0">
                  <a:latin typeface="Lotus-Light"/>
                </a:rPr>
                <a:t>48-49</a:t>
              </a:r>
              <a:endParaRPr lang="ar-SA" sz="1000" b="1" i="0" u="none" strike="noStrike" baseline="0" dirty="0">
                <a:solidFill>
                  <a:srgbClr val="C00000"/>
                </a:solidFill>
                <a:latin typeface="Lotus-Light"/>
              </a:endParaRPr>
            </a:p>
          </p:txBody>
        </p:sp>
        <p:sp>
          <p:nvSpPr>
            <p:cNvPr id="474" name="مربع نص 473">
              <a:extLst>
                <a:ext uri="{FF2B5EF4-FFF2-40B4-BE49-F238E27FC236}">
                  <a16:creationId xmlns:a16="http://schemas.microsoft.com/office/drawing/2014/main" id="{37B0E42A-5619-4557-BB79-BE3092EAC5EE}"/>
                </a:ext>
              </a:extLst>
            </p:cNvPr>
            <p:cNvSpPr txBox="1"/>
            <p:nvPr/>
          </p:nvSpPr>
          <p:spPr>
            <a:xfrm>
              <a:off x="9260833" y="1244862"/>
              <a:ext cx="2755539" cy="2308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v"/>
              </a:pP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الاثنين 06/ 10/ 1445 معايدة الطلاب </a:t>
              </a:r>
            </a:p>
          </p:txBody>
        </p:sp>
        <p:sp>
          <p:nvSpPr>
            <p:cNvPr id="475" name="مربع نص 474">
              <a:extLst>
                <a:ext uri="{FF2B5EF4-FFF2-40B4-BE49-F238E27FC236}">
                  <a16:creationId xmlns:a16="http://schemas.microsoft.com/office/drawing/2014/main" id="{B9AF3BA0-E697-45AC-98C6-D26BA5F4190E}"/>
                </a:ext>
              </a:extLst>
            </p:cNvPr>
            <p:cNvSpPr txBox="1"/>
            <p:nvPr/>
          </p:nvSpPr>
          <p:spPr>
            <a:xfrm>
              <a:off x="9203803" y="1450614"/>
              <a:ext cx="2750895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التمدد و الانكماش –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مراجعة الدرس        </a:t>
              </a:r>
              <a:r>
                <a:rPr lang="ar-SA" sz="1050" b="1" i="0" u="none" strike="noStrike" baseline="0" dirty="0">
                  <a:latin typeface="Lotus-Light"/>
                </a:rPr>
                <a:t>44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050" b="1" i="0" u="none" strike="noStrike" baseline="0" dirty="0">
                  <a:latin typeface="Lotus-Light"/>
                </a:rPr>
                <a:t>-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050" b="1" i="0" u="none" strike="noStrike" baseline="0" dirty="0">
                  <a:latin typeface="Lotus-Light"/>
                </a:rPr>
                <a:t>45</a:t>
              </a:r>
              <a:endParaRPr lang="ar-SA" sz="1050" b="1" i="0" u="none" strike="noStrike" baseline="0" dirty="0">
                <a:solidFill>
                  <a:srgbClr val="C00000"/>
                </a:solidFill>
                <a:latin typeface="Lotus-Light"/>
              </a:endParaRPr>
            </a:p>
          </p:txBody>
        </p:sp>
        <p:sp>
          <p:nvSpPr>
            <p:cNvPr id="476" name="مربع نص 475">
              <a:extLst>
                <a:ext uri="{FF2B5EF4-FFF2-40B4-BE49-F238E27FC236}">
                  <a16:creationId xmlns:a16="http://schemas.microsoft.com/office/drawing/2014/main" id="{F466B3C7-8435-4A5C-8E0D-B8C3EEFA9316}"/>
                </a:ext>
              </a:extLst>
            </p:cNvPr>
            <p:cNvSpPr txBox="1"/>
            <p:nvPr/>
          </p:nvSpPr>
          <p:spPr>
            <a:xfrm>
              <a:off x="9208842" y="1898206"/>
              <a:ext cx="2737743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المركبات                                         50-51</a:t>
              </a:r>
            </a:p>
          </p:txBody>
        </p:sp>
        <p:sp>
          <p:nvSpPr>
            <p:cNvPr id="477" name="مربع نص 126">
              <a:extLst>
                <a:ext uri="{FF2B5EF4-FFF2-40B4-BE49-F238E27FC236}">
                  <a16:creationId xmlns:a16="http://schemas.microsoft.com/office/drawing/2014/main" id="{88A2F369-2840-4A55-94F8-D76BBBEAC60C}"/>
                </a:ext>
              </a:extLst>
            </p:cNvPr>
            <p:cNvSpPr txBox="1"/>
            <p:nvPr/>
          </p:nvSpPr>
          <p:spPr>
            <a:xfrm>
              <a:off x="11812302" y="1466540"/>
              <a:ext cx="243539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78" name="مربع نص 127">
              <a:extLst>
                <a:ext uri="{FF2B5EF4-FFF2-40B4-BE49-F238E27FC236}">
                  <a16:creationId xmlns:a16="http://schemas.microsoft.com/office/drawing/2014/main" id="{C60575EA-1097-4914-BF3A-99526F524E2F}"/>
                </a:ext>
              </a:extLst>
            </p:cNvPr>
            <p:cNvSpPr txBox="1"/>
            <p:nvPr/>
          </p:nvSpPr>
          <p:spPr>
            <a:xfrm>
              <a:off x="11821550" y="1683906"/>
              <a:ext cx="243539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79" name="مربع نص 307">
              <a:extLst>
                <a:ext uri="{FF2B5EF4-FFF2-40B4-BE49-F238E27FC236}">
                  <a16:creationId xmlns:a16="http://schemas.microsoft.com/office/drawing/2014/main" id="{003E232C-9938-41E1-9F0E-4456D084B26A}"/>
                </a:ext>
              </a:extLst>
            </p:cNvPr>
            <p:cNvSpPr txBox="1"/>
            <p:nvPr/>
          </p:nvSpPr>
          <p:spPr>
            <a:xfrm>
              <a:off x="11840645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 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480" name="رابط مستقيم 135">
              <a:extLst>
                <a:ext uri="{FF2B5EF4-FFF2-40B4-BE49-F238E27FC236}">
                  <a16:creationId xmlns:a16="http://schemas.microsoft.com/office/drawing/2014/main" id="{65B087CF-A01F-4B1A-A26A-09E7B0D505E3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1" name="رابط مستقيم 135">
              <a:extLst>
                <a:ext uri="{FF2B5EF4-FFF2-40B4-BE49-F238E27FC236}">
                  <a16:creationId xmlns:a16="http://schemas.microsoft.com/office/drawing/2014/main" id="{04507983-91B5-49B8-9F8C-E18C4239D172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2" name="رابط مستقيم 135">
              <a:extLst>
                <a:ext uri="{FF2B5EF4-FFF2-40B4-BE49-F238E27FC236}">
                  <a16:creationId xmlns:a16="http://schemas.microsoft.com/office/drawing/2014/main" id="{BA7DAF0E-AF7A-4E74-9382-0B5C54A92218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3" name="رابط مستقيم 132">
              <a:extLst>
                <a:ext uri="{FF2B5EF4-FFF2-40B4-BE49-F238E27FC236}">
                  <a16:creationId xmlns:a16="http://schemas.microsoft.com/office/drawing/2014/main" id="{E95D269B-EFEB-44EE-83D1-263EA9CF4F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70056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4" name="رابط مستقيم 135">
              <a:extLst>
                <a:ext uri="{FF2B5EF4-FFF2-40B4-BE49-F238E27FC236}">
                  <a16:creationId xmlns:a16="http://schemas.microsoft.com/office/drawing/2014/main" id="{BDE9EB31-6F6C-4162-AEB0-BD01C38912A5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485" name="مربع نص 127">
              <a:extLst>
                <a:ext uri="{FF2B5EF4-FFF2-40B4-BE49-F238E27FC236}">
                  <a16:creationId xmlns:a16="http://schemas.microsoft.com/office/drawing/2014/main" id="{436A76AB-B234-4422-9177-4CD4A1962DD6}"/>
                </a:ext>
              </a:extLst>
            </p:cNvPr>
            <p:cNvSpPr txBox="1"/>
            <p:nvPr/>
          </p:nvSpPr>
          <p:spPr>
            <a:xfrm>
              <a:off x="1184836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490" name="مجموعة 489">
            <a:extLst>
              <a:ext uri="{FF2B5EF4-FFF2-40B4-BE49-F238E27FC236}">
                <a16:creationId xmlns:a16="http://schemas.microsoft.com/office/drawing/2014/main" id="{16FEB16E-0BAA-4004-896B-2687EEB67A1D}"/>
              </a:ext>
            </a:extLst>
          </p:cNvPr>
          <p:cNvGrpSpPr/>
          <p:nvPr/>
        </p:nvGrpSpPr>
        <p:grpSpPr>
          <a:xfrm>
            <a:off x="6028084" y="2447207"/>
            <a:ext cx="3026976" cy="1129861"/>
            <a:chOff x="9045382" y="1022261"/>
            <a:chExt cx="3026976" cy="1129861"/>
          </a:xfrm>
        </p:grpSpPr>
        <p:grpSp>
          <p:nvGrpSpPr>
            <p:cNvPr id="491" name="مجموعة 490">
              <a:extLst>
                <a:ext uri="{FF2B5EF4-FFF2-40B4-BE49-F238E27FC236}">
                  <a16:creationId xmlns:a16="http://schemas.microsoft.com/office/drawing/2014/main" id="{C719FB90-73D2-4FC2-A248-7E41B1D7018C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506" name="مجموعة 505">
                <a:extLst>
                  <a:ext uri="{FF2B5EF4-FFF2-40B4-BE49-F238E27FC236}">
                    <a16:creationId xmlns:a16="http://schemas.microsoft.com/office/drawing/2014/main" id="{5448EB00-31E1-4521-9CB1-70227A3F32F9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508" name="مستطيل 8">
                  <a:extLst>
                    <a:ext uri="{FF2B5EF4-FFF2-40B4-BE49-F238E27FC236}">
                      <a16:creationId xmlns:a16="http://schemas.microsoft.com/office/drawing/2014/main" id="{F4110825-0DD7-4200-8F02-4E9042EE7B62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509" name="رابط مستقيم 508">
                  <a:extLst>
                    <a:ext uri="{FF2B5EF4-FFF2-40B4-BE49-F238E27FC236}">
                      <a16:creationId xmlns:a16="http://schemas.microsoft.com/office/drawing/2014/main" id="{0268B368-F9C3-4C28-A318-BF947C5C0F7F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7" name="رابط مستقيم 506">
                <a:extLst>
                  <a:ext uri="{FF2B5EF4-FFF2-40B4-BE49-F238E27FC236}">
                    <a16:creationId xmlns:a16="http://schemas.microsoft.com/office/drawing/2014/main" id="{8A60940D-25AB-4DDF-9557-ED5B5560F3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492" name="مربع نص 124">
              <a:extLst>
                <a:ext uri="{FF2B5EF4-FFF2-40B4-BE49-F238E27FC236}">
                  <a16:creationId xmlns:a16="http://schemas.microsoft.com/office/drawing/2014/main" id="{71DFB94B-70FC-42D2-B60D-FD6621BC408E}"/>
                </a:ext>
              </a:extLst>
            </p:cNvPr>
            <p:cNvSpPr txBox="1"/>
            <p:nvPr/>
          </p:nvSpPr>
          <p:spPr>
            <a:xfrm>
              <a:off x="9045382" y="1022261"/>
              <a:ext cx="3026976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9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: المادة -</a:t>
              </a: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 الفصل العاشر التغيرات الفيزيائية و الكيميائية </a:t>
              </a:r>
              <a:endParaRPr lang="ar-SA" sz="9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493" name="مربع نص 492">
              <a:extLst>
                <a:ext uri="{FF2B5EF4-FFF2-40B4-BE49-F238E27FC236}">
                  <a16:creationId xmlns:a16="http://schemas.microsoft.com/office/drawing/2014/main" id="{EF07B338-55EE-4CA0-8A37-0B82A1242771}"/>
                </a:ext>
              </a:extLst>
            </p:cNvPr>
            <p:cNvSpPr txBox="1"/>
            <p:nvPr/>
          </p:nvSpPr>
          <p:spPr>
            <a:xfrm>
              <a:off x="9200785" y="1660197"/>
              <a:ext cx="2725501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100" b="1" i="0" u="none" strike="noStrike" baseline="0" dirty="0">
                  <a:latin typeface="AXtManalBLack"/>
                </a:rPr>
                <a:t>كيف نستفيد من التفاعل- </a:t>
              </a:r>
              <a:r>
                <a:rPr lang="ar-SA" sz="1100" b="1" i="0" u="none" strike="noStrike" baseline="0" dirty="0">
                  <a:solidFill>
                    <a:srgbClr val="C00000"/>
                  </a:solidFill>
                  <a:latin typeface="AXtManalBLack"/>
                </a:rPr>
                <a:t>مراجعة الدرس  </a:t>
              </a:r>
              <a:r>
                <a:rPr lang="ar-SA" sz="1100" b="1" i="0" u="none" strike="noStrike" baseline="0" dirty="0">
                  <a:latin typeface="AXtManalBLack"/>
                </a:rPr>
                <a:t>56</a:t>
              </a:r>
              <a:r>
                <a:rPr lang="ar-SA" sz="1100" b="1" i="0" u="none" strike="noStrike" baseline="0" dirty="0">
                  <a:solidFill>
                    <a:srgbClr val="C00000"/>
                  </a:solidFill>
                  <a:latin typeface="AXtManalBLack"/>
                </a:rPr>
                <a:t> </a:t>
              </a:r>
              <a:r>
                <a:rPr lang="ar-SA" sz="1100" b="1" i="0" u="none" strike="noStrike" baseline="0" dirty="0">
                  <a:latin typeface="AXtManalBLack"/>
                </a:rPr>
                <a:t>–</a:t>
              </a:r>
              <a:r>
                <a:rPr lang="ar-SA" sz="1100" b="1" i="0" u="none" strike="noStrike" baseline="0" dirty="0">
                  <a:solidFill>
                    <a:srgbClr val="C00000"/>
                  </a:solidFill>
                  <a:latin typeface="AXtManalBLack"/>
                </a:rPr>
                <a:t> </a:t>
              </a:r>
              <a:r>
                <a:rPr lang="ar-SA" sz="1100" b="1" i="0" u="none" strike="noStrike" baseline="0" dirty="0">
                  <a:latin typeface="AXtManalBLack"/>
                </a:rPr>
                <a:t>57</a:t>
              </a:r>
              <a:r>
                <a:rPr lang="ar-SA" sz="1100" b="1" i="0" u="none" strike="noStrike" baseline="0" dirty="0">
                  <a:solidFill>
                    <a:srgbClr val="C00000"/>
                  </a:solidFill>
                  <a:latin typeface="AXtManalBLack"/>
                </a:rPr>
                <a:t>  </a:t>
              </a:r>
              <a:endParaRPr lang="ar-SA" sz="700" b="1" i="0" u="none" strike="noStrike" baseline="0" dirty="0">
                <a:solidFill>
                  <a:srgbClr val="C00000"/>
                </a:solidFill>
                <a:latin typeface="Lotus-Light"/>
              </a:endParaRPr>
            </a:p>
          </p:txBody>
        </p:sp>
        <p:sp>
          <p:nvSpPr>
            <p:cNvPr id="494" name="مربع نص 493">
              <a:extLst>
                <a:ext uri="{FF2B5EF4-FFF2-40B4-BE49-F238E27FC236}">
                  <a16:creationId xmlns:a16="http://schemas.microsoft.com/office/drawing/2014/main" id="{5F264F6E-7501-4BDA-80A2-342980F4061A}"/>
                </a:ext>
              </a:extLst>
            </p:cNvPr>
            <p:cNvSpPr txBox="1"/>
            <p:nvPr/>
          </p:nvSpPr>
          <p:spPr>
            <a:xfrm>
              <a:off x="9199584" y="1196112"/>
              <a:ext cx="271225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200" b="1" i="0" u="none" strike="noStrike" baseline="0" dirty="0">
                  <a:latin typeface="Lotus-Light"/>
                </a:rPr>
                <a:t>ما التغيرات الكيميائية                  52 - 53</a:t>
              </a:r>
            </a:p>
          </p:txBody>
        </p:sp>
        <p:sp>
          <p:nvSpPr>
            <p:cNvPr id="495" name="مربع نص 494">
              <a:extLst>
                <a:ext uri="{FF2B5EF4-FFF2-40B4-BE49-F238E27FC236}">
                  <a16:creationId xmlns:a16="http://schemas.microsoft.com/office/drawing/2014/main" id="{F66806A0-5B3B-462A-BD4C-C2A78C8FB751}"/>
                </a:ext>
              </a:extLst>
            </p:cNvPr>
            <p:cNvSpPr txBox="1"/>
            <p:nvPr/>
          </p:nvSpPr>
          <p:spPr>
            <a:xfrm>
              <a:off x="9168067" y="1458505"/>
              <a:ext cx="2737730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100" b="1" dirty="0">
                  <a:latin typeface="Lotus-Light"/>
                </a:rPr>
                <a:t>كيف اكتشف حدوث التفاعل            </a:t>
              </a:r>
              <a:r>
                <a:rPr lang="ar-SA" sz="1100" b="1" i="0" u="none" strike="noStrike" baseline="0" dirty="0">
                  <a:latin typeface="Lotus-Light"/>
                </a:rPr>
                <a:t>    54  - 55</a:t>
              </a:r>
            </a:p>
          </p:txBody>
        </p:sp>
        <p:sp>
          <p:nvSpPr>
            <p:cNvPr id="496" name="مربع نص 495">
              <a:extLst>
                <a:ext uri="{FF2B5EF4-FFF2-40B4-BE49-F238E27FC236}">
                  <a16:creationId xmlns:a16="http://schemas.microsoft.com/office/drawing/2014/main" id="{5C9AC315-3700-4696-BDD6-73213F4992A1}"/>
                </a:ext>
              </a:extLst>
            </p:cNvPr>
            <p:cNvSpPr txBox="1"/>
            <p:nvPr/>
          </p:nvSpPr>
          <p:spPr>
            <a:xfrm>
              <a:off x="9226648" y="1898206"/>
              <a:ext cx="272453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مراجعة الفصل العاشر –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نموذج</a:t>
              </a:r>
              <a:r>
                <a:rPr lang="ar-SA" sz="1050" b="1" i="0" u="none" strike="noStrike" baseline="0" dirty="0">
                  <a:latin typeface="Lotus-Light"/>
                </a:rPr>
                <a:t>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اختبار</a:t>
              </a:r>
              <a:r>
                <a:rPr lang="ar-SA" sz="1050" b="1" i="0" u="none" strike="noStrike" baseline="0" dirty="0">
                  <a:latin typeface="Lotus-Light"/>
                </a:rPr>
                <a:t>       58 - 59</a:t>
              </a:r>
            </a:p>
          </p:txBody>
        </p:sp>
        <p:sp>
          <p:nvSpPr>
            <p:cNvPr id="497" name="مربع نص 126">
              <a:extLst>
                <a:ext uri="{FF2B5EF4-FFF2-40B4-BE49-F238E27FC236}">
                  <a16:creationId xmlns:a16="http://schemas.microsoft.com/office/drawing/2014/main" id="{6BEACB99-BA15-4194-A2C7-26752B4B00BA}"/>
                </a:ext>
              </a:extLst>
            </p:cNvPr>
            <p:cNvSpPr txBox="1"/>
            <p:nvPr/>
          </p:nvSpPr>
          <p:spPr>
            <a:xfrm>
              <a:off x="1180468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98" name="مربع نص 127">
              <a:extLst>
                <a:ext uri="{FF2B5EF4-FFF2-40B4-BE49-F238E27FC236}">
                  <a16:creationId xmlns:a16="http://schemas.microsoft.com/office/drawing/2014/main" id="{9D9E569F-4644-447E-9A35-CB95C08E6704}"/>
                </a:ext>
              </a:extLst>
            </p:cNvPr>
            <p:cNvSpPr txBox="1"/>
            <p:nvPr/>
          </p:nvSpPr>
          <p:spPr>
            <a:xfrm>
              <a:off x="1181393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99" name="مربع نص 307">
              <a:extLst>
                <a:ext uri="{FF2B5EF4-FFF2-40B4-BE49-F238E27FC236}">
                  <a16:creationId xmlns:a16="http://schemas.microsoft.com/office/drawing/2014/main" id="{91B2D6AC-EF66-4190-8CB8-6E699D0EFF64}"/>
                </a:ext>
              </a:extLst>
            </p:cNvPr>
            <p:cNvSpPr txBox="1"/>
            <p:nvPr/>
          </p:nvSpPr>
          <p:spPr>
            <a:xfrm>
              <a:off x="11833025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500" name="رابط مستقيم 135">
              <a:extLst>
                <a:ext uri="{FF2B5EF4-FFF2-40B4-BE49-F238E27FC236}">
                  <a16:creationId xmlns:a16="http://schemas.microsoft.com/office/drawing/2014/main" id="{162EC18E-344F-4F23-B089-2B4E709265DD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1" name="رابط مستقيم 135">
              <a:extLst>
                <a:ext uri="{FF2B5EF4-FFF2-40B4-BE49-F238E27FC236}">
                  <a16:creationId xmlns:a16="http://schemas.microsoft.com/office/drawing/2014/main" id="{EBB79AA6-7D2E-4557-AEEA-2D55773E0875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2" name="رابط مستقيم 135">
              <a:extLst>
                <a:ext uri="{FF2B5EF4-FFF2-40B4-BE49-F238E27FC236}">
                  <a16:creationId xmlns:a16="http://schemas.microsoft.com/office/drawing/2014/main" id="{8A2F51A0-64CA-4033-8C5B-7867849279F4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3" name="رابط مستقيم 132">
              <a:extLst>
                <a:ext uri="{FF2B5EF4-FFF2-40B4-BE49-F238E27FC236}">
                  <a16:creationId xmlns:a16="http://schemas.microsoft.com/office/drawing/2014/main" id="{DDBE3702-1F77-42DA-B407-8BA9D57C515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61293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4" name="رابط مستقيم 135">
              <a:extLst>
                <a:ext uri="{FF2B5EF4-FFF2-40B4-BE49-F238E27FC236}">
                  <a16:creationId xmlns:a16="http://schemas.microsoft.com/office/drawing/2014/main" id="{DD277866-57B7-4785-8B6B-90DC0FAF4F77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505" name="مربع نص 127">
              <a:extLst>
                <a:ext uri="{FF2B5EF4-FFF2-40B4-BE49-F238E27FC236}">
                  <a16:creationId xmlns:a16="http://schemas.microsoft.com/office/drawing/2014/main" id="{416FC720-0587-4901-9F6D-6E4F4F2FE2A6}"/>
                </a:ext>
              </a:extLst>
            </p:cNvPr>
            <p:cNvSpPr txBox="1"/>
            <p:nvPr/>
          </p:nvSpPr>
          <p:spPr>
            <a:xfrm>
              <a:off x="1184074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510" name="مجموعة 509">
            <a:extLst>
              <a:ext uri="{FF2B5EF4-FFF2-40B4-BE49-F238E27FC236}">
                <a16:creationId xmlns:a16="http://schemas.microsoft.com/office/drawing/2014/main" id="{D25F1B87-5E35-48C5-8541-5729726E825E}"/>
              </a:ext>
            </a:extLst>
          </p:cNvPr>
          <p:cNvGrpSpPr/>
          <p:nvPr/>
        </p:nvGrpSpPr>
        <p:grpSpPr>
          <a:xfrm>
            <a:off x="34084" y="2427364"/>
            <a:ext cx="2964127" cy="1155873"/>
            <a:chOff x="9085722" y="1006125"/>
            <a:chExt cx="2964127" cy="1155873"/>
          </a:xfrm>
        </p:grpSpPr>
        <p:grpSp>
          <p:nvGrpSpPr>
            <p:cNvPr id="511" name="مجموعة 510">
              <a:extLst>
                <a:ext uri="{FF2B5EF4-FFF2-40B4-BE49-F238E27FC236}">
                  <a16:creationId xmlns:a16="http://schemas.microsoft.com/office/drawing/2014/main" id="{B3CBAF87-AF24-4194-A0ED-4C6ACA57F193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527" name="مجموعة 526">
                <a:extLst>
                  <a:ext uri="{FF2B5EF4-FFF2-40B4-BE49-F238E27FC236}">
                    <a16:creationId xmlns:a16="http://schemas.microsoft.com/office/drawing/2014/main" id="{A9D40F32-8D57-4679-BF07-74F2F590DC59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529" name="مستطيل 8">
                  <a:extLst>
                    <a:ext uri="{FF2B5EF4-FFF2-40B4-BE49-F238E27FC236}">
                      <a16:creationId xmlns:a16="http://schemas.microsoft.com/office/drawing/2014/main" id="{12AD2D94-C6F8-4361-AFDE-1134B324FEA9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531" name="رابط مستقيم 530">
                  <a:extLst>
                    <a:ext uri="{FF2B5EF4-FFF2-40B4-BE49-F238E27FC236}">
                      <a16:creationId xmlns:a16="http://schemas.microsoft.com/office/drawing/2014/main" id="{DAC24F8E-F846-4A2A-97AB-21D30C617BD4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8" name="رابط مستقيم 527">
                <a:extLst>
                  <a:ext uri="{FF2B5EF4-FFF2-40B4-BE49-F238E27FC236}">
                    <a16:creationId xmlns:a16="http://schemas.microsoft.com/office/drawing/2014/main" id="{DCC23C74-F820-4396-A28A-404C064B4B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512" name="مربع نص 124">
              <a:extLst>
                <a:ext uri="{FF2B5EF4-FFF2-40B4-BE49-F238E27FC236}">
                  <a16:creationId xmlns:a16="http://schemas.microsoft.com/office/drawing/2014/main" id="{769134BE-B851-4076-BC2B-F581C3AB8F1C}"/>
                </a:ext>
              </a:extLst>
            </p:cNvPr>
            <p:cNvSpPr txBox="1"/>
            <p:nvPr/>
          </p:nvSpPr>
          <p:spPr>
            <a:xfrm>
              <a:off x="9085722" y="1006125"/>
              <a:ext cx="2961658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 : القوى والطاقة  -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050" b="1" dirty="0">
                  <a:solidFill>
                    <a:srgbClr val="C00000"/>
                  </a:solidFill>
                  <a:latin typeface="Lotus-Light"/>
                </a:rPr>
                <a:t>الطاقة والآلات البسيطة </a:t>
              </a:r>
              <a:endParaRPr lang="ar-SA" sz="105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514" name="مربع نص 513">
              <a:extLst>
                <a:ext uri="{FF2B5EF4-FFF2-40B4-BE49-F238E27FC236}">
                  <a16:creationId xmlns:a16="http://schemas.microsoft.com/office/drawing/2014/main" id="{170D67F0-74A4-4465-9F78-6729A062E2A9}"/>
                </a:ext>
              </a:extLst>
            </p:cNvPr>
            <p:cNvSpPr txBox="1"/>
            <p:nvPr/>
          </p:nvSpPr>
          <p:spPr>
            <a:xfrm>
              <a:off x="9182596" y="1900388"/>
              <a:ext cx="2729991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100" b="1" dirty="0">
                  <a:latin typeface="Lotus-Light"/>
                </a:rPr>
                <a:t>ما الآلات البسيطة                             78 - 79</a:t>
              </a:r>
              <a:endParaRPr lang="ar-SA" sz="1100" b="1" i="0" u="none" strike="noStrike" baseline="0" dirty="0">
                <a:latin typeface="Lotus-Light"/>
              </a:endParaRPr>
            </a:p>
          </p:txBody>
        </p:sp>
        <p:sp>
          <p:nvSpPr>
            <p:cNvPr id="516" name="مربع نص 515">
              <a:extLst>
                <a:ext uri="{FF2B5EF4-FFF2-40B4-BE49-F238E27FC236}">
                  <a16:creationId xmlns:a16="http://schemas.microsoft.com/office/drawing/2014/main" id="{C7ED7E1C-4618-4ACC-943D-79867142BF5A}"/>
                </a:ext>
              </a:extLst>
            </p:cNvPr>
            <p:cNvSpPr txBox="1"/>
            <p:nvPr/>
          </p:nvSpPr>
          <p:spPr>
            <a:xfrm>
              <a:off x="9112479" y="1670366"/>
              <a:ext cx="279273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dirty="0">
                  <a:latin typeface="Lotus-Light"/>
                </a:rPr>
                <a:t> الآلات البسيطة – </a:t>
              </a:r>
              <a:r>
                <a:rPr lang="ar-SA" sz="1050" b="1" dirty="0">
                  <a:solidFill>
                    <a:srgbClr val="C00000"/>
                  </a:solidFill>
                  <a:latin typeface="Lotus-Light"/>
                </a:rPr>
                <a:t>تهيئة واستكشاف           </a:t>
              </a:r>
              <a:r>
                <a:rPr lang="ar-SA" sz="1050" b="1" dirty="0">
                  <a:latin typeface="Lotus-Light"/>
                </a:rPr>
                <a:t>76-</a:t>
              </a:r>
              <a:r>
                <a:rPr lang="ar-SA" sz="1050" b="1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050" b="1" dirty="0">
                  <a:latin typeface="Lotus-Light"/>
                </a:rPr>
                <a:t>77</a:t>
              </a:r>
              <a:r>
                <a:rPr lang="ar-SA" sz="1050" b="1" dirty="0">
                  <a:solidFill>
                    <a:srgbClr val="C00000"/>
                  </a:solidFill>
                  <a:latin typeface="Lotus-Light"/>
                </a:rPr>
                <a:t> </a:t>
              </a:r>
              <a:endParaRPr lang="ar-SA" sz="1050" b="1" i="0" u="none" strike="noStrike" baseline="0" dirty="0">
                <a:solidFill>
                  <a:srgbClr val="C00000"/>
                </a:solidFill>
                <a:latin typeface="Lotus-Light"/>
              </a:endParaRPr>
            </a:p>
          </p:txBody>
        </p:sp>
        <p:sp>
          <p:nvSpPr>
            <p:cNvPr id="517" name="مربع نص 516">
              <a:extLst>
                <a:ext uri="{FF2B5EF4-FFF2-40B4-BE49-F238E27FC236}">
                  <a16:creationId xmlns:a16="http://schemas.microsoft.com/office/drawing/2014/main" id="{9A9351CD-1944-44FB-A4F7-4DEA9F509486}"/>
                </a:ext>
              </a:extLst>
            </p:cNvPr>
            <p:cNvSpPr txBox="1"/>
            <p:nvPr/>
          </p:nvSpPr>
          <p:spPr>
            <a:xfrm>
              <a:off x="9168884" y="1439942"/>
              <a:ext cx="2706805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dirty="0">
                  <a:latin typeface="Lotus-Light"/>
                </a:rPr>
                <a:t>كيف تتحول الطاقة -  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مراجعة الدرس</a:t>
              </a:r>
              <a:r>
                <a:rPr lang="ar-SA" sz="1050" b="1" dirty="0">
                  <a:latin typeface="Lotus-Light"/>
                </a:rPr>
                <a:t>       </a:t>
              </a:r>
              <a:r>
                <a:rPr lang="ar-SA" sz="1050" b="1" i="0" u="none" strike="noStrike" baseline="0" dirty="0">
                  <a:latin typeface="Lotus-Light"/>
                </a:rPr>
                <a:t>72 - 73</a:t>
              </a:r>
            </a:p>
          </p:txBody>
        </p:sp>
        <p:sp>
          <p:nvSpPr>
            <p:cNvPr id="518" name="مربع نص 126">
              <a:extLst>
                <a:ext uri="{FF2B5EF4-FFF2-40B4-BE49-F238E27FC236}">
                  <a16:creationId xmlns:a16="http://schemas.microsoft.com/office/drawing/2014/main" id="{1E7BB05B-B012-4E82-83E0-A7F2455D214A}"/>
                </a:ext>
              </a:extLst>
            </p:cNvPr>
            <p:cNvSpPr txBox="1"/>
            <p:nvPr/>
          </p:nvSpPr>
          <p:spPr>
            <a:xfrm>
              <a:off x="1179706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19" name="مربع نص 127">
              <a:extLst>
                <a:ext uri="{FF2B5EF4-FFF2-40B4-BE49-F238E27FC236}">
                  <a16:creationId xmlns:a16="http://schemas.microsoft.com/office/drawing/2014/main" id="{1394B3E2-5FC8-41DA-B697-0FAA9113403F}"/>
                </a:ext>
              </a:extLst>
            </p:cNvPr>
            <p:cNvSpPr txBox="1"/>
            <p:nvPr/>
          </p:nvSpPr>
          <p:spPr>
            <a:xfrm>
              <a:off x="1180631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20" name="مربع نص 307">
              <a:extLst>
                <a:ext uri="{FF2B5EF4-FFF2-40B4-BE49-F238E27FC236}">
                  <a16:creationId xmlns:a16="http://schemas.microsoft.com/office/drawing/2014/main" id="{2348FE55-227B-490E-9F2C-CDD2BE35D89E}"/>
                </a:ext>
              </a:extLst>
            </p:cNvPr>
            <p:cNvSpPr txBox="1"/>
            <p:nvPr/>
          </p:nvSpPr>
          <p:spPr>
            <a:xfrm>
              <a:off x="11831120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521" name="رابط مستقيم 135">
              <a:extLst>
                <a:ext uri="{FF2B5EF4-FFF2-40B4-BE49-F238E27FC236}">
                  <a16:creationId xmlns:a16="http://schemas.microsoft.com/office/drawing/2014/main" id="{138155E1-98B0-49BE-881C-F68F0093F50B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2" name="رابط مستقيم 135">
              <a:extLst>
                <a:ext uri="{FF2B5EF4-FFF2-40B4-BE49-F238E27FC236}">
                  <a16:creationId xmlns:a16="http://schemas.microsoft.com/office/drawing/2014/main" id="{718F99BC-85D8-4112-82A2-44EA8269857D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3" name="رابط مستقيم 135">
              <a:extLst>
                <a:ext uri="{FF2B5EF4-FFF2-40B4-BE49-F238E27FC236}">
                  <a16:creationId xmlns:a16="http://schemas.microsoft.com/office/drawing/2014/main" id="{5FC2BF2D-199A-4383-B49B-EB74BF150C1C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4" name="رابط مستقيم 132">
              <a:extLst>
                <a:ext uri="{FF2B5EF4-FFF2-40B4-BE49-F238E27FC236}">
                  <a16:creationId xmlns:a16="http://schemas.microsoft.com/office/drawing/2014/main" id="{3ECD44AD-5DD1-42DA-AA18-330F0BA924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58626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5" name="رابط مستقيم 135">
              <a:extLst>
                <a:ext uri="{FF2B5EF4-FFF2-40B4-BE49-F238E27FC236}">
                  <a16:creationId xmlns:a16="http://schemas.microsoft.com/office/drawing/2014/main" id="{D765F05B-F203-4F39-8CCF-665E5A4D4EB6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526" name="مربع نص 127">
              <a:extLst>
                <a:ext uri="{FF2B5EF4-FFF2-40B4-BE49-F238E27FC236}">
                  <a16:creationId xmlns:a16="http://schemas.microsoft.com/office/drawing/2014/main" id="{09588C0F-4DC5-48F7-82AF-E7316CDCFF3C}"/>
                </a:ext>
              </a:extLst>
            </p:cNvPr>
            <p:cNvSpPr txBox="1"/>
            <p:nvPr/>
          </p:nvSpPr>
          <p:spPr>
            <a:xfrm>
              <a:off x="1183312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93" name="مربع نص 92">
              <a:extLst>
                <a:ext uri="{FF2B5EF4-FFF2-40B4-BE49-F238E27FC236}">
                  <a16:creationId xmlns:a16="http://schemas.microsoft.com/office/drawing/2014/main" id="{7E19BE0A-00F7-A49B-7A03-CCFBF595FE8E}"/>
                </a:ext>
              </a:extLst>
            </p:cNvPr>
            <p:cNvSpPr txBox="1"/>
            <p:nvPr/>
          </p:nvSpPr>
          <p:spPr>
            <a:xfrm>
              <a:off x="9168883" y="1211571"/>
              <a:ext cx="2706805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مفهوم الطاقة                               70 -  71</a:t>
              </a:r>
            </a:p>
          </p:txBody>
        </p:sp>
      </p:grpSp>
      <p:grpSp>
        <p:nvGrpSpPr>
          <p:cNvPr id="573" name="مجموعة 572">
            <a:extLst>
              <a:ext uri="{FF2B5EF4-FFF2-40B4-BE49-F238E27FC236}">
                <a16:creationId xmlns:a16="http://schemas.microsoft.com/office/drawing/2014/main" id="{6D9A0F89-39B5-407C-AFAD-8E3560E3598F}"/>
              </a:ext>
            </a:extLst>
          </p:cNvPr>
          <p:cNvGrpSpPr/>
          <p:nvPr/>
        </p:nvGrpSpPr>
        <p:grpSpPr>
          <a:xfrm>
            <a:off x="6108836" y="3864977"/>
            <a:ext cx="2938816" cy="1155384"/>
            <a:chOff x="9130083" y="1019821"/>
            <a:chExt cx="2938816" cy="1155384"/>
          </a:xfrm>
        </p:grpSpPr>
        <p:grpSp>
          <p:nvGrpSpPr>
            <p:cNvPr id="574" name="مجموعة 573">
              <a:extLst>
                <a:ext uri="{FF2B5EF4-FFF2-40B4-BE49-F238E27FC236}">
                  <a16:creationId xmlns:a16="http://schemas.microsoft.com/office/drawing/2014/main" id="{A0CA8860-B8F9-4A0F-8ECC-B439B547CD6F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589" name="مجموعة 588">
                <a:extLst>
                  <a:ext uri="{FF2B5EF4-FFF2-40B4-BE49-F238E27FC236}">
                    <a16:creationId xmlns:a16="http://schemas.microsoft.com/office/drawing/2014/main" id="{BC3C050D-4851-4053-BC78-3593E3056515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591" name="مستطيل 8">
                  <a:extLst>
                    <a:ext uri="{FF2B5EF4-FFF2-40B4-BE49-F238E27FC236}">
                      <a16:creationId xmlns:a16="http://schemas.microsoft.com/office/drawing/2014/main" id="{56741921-A217-421F-B388-700A74C16213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593" name="رابط مستقيم 592">
                  <a:extLst>
                    <a:ext uri="{FF2B5EF4-FFF2-40B4-BE49-F238E27FC236}">
                      <a16:creationId xmlns:a16="http://schemas.microsoft.com/office/drawing/2014/main" id="{BE1E8184-E103-4383-A2FE-E14ACB1E73BF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90" name="رابط مستقيم 589">
                <a:extLst>
                  <a:ext uri="{FF2B5EF4-FFF2-40B4-BE49-F238E27FC236}">
                    <a16:creationId xmlns:a16="http://schemas.microsoft.com/office/drawing/2014/main" id="{18CD005B-86BC-4278-907C-1F1CA0EADD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575" name="مربع نص 124">
              <a:extLst>
                <a:ext uri="{FF2B5EF4-FFF2-40B4-BE49-F238E27FC236}">
                  <a16:creationId xmlns:a16="http://schemas.microsoft.com/office/drawing/2014/main" id="{257F761D-DBCA-4561-A4B4-0C534AE0ADCF}"/>
                </a:ext>
              </a:extLst>
            </p:cNvPr>
            <p:cNvSpPr txBox="1"/>
            <p:nvPr/>
          </p:nvSpPr>
          <p:spPr>
            <a:xfrm>
              <a:off x="9204735" y="1019821"/>
              <a:ext cx="2861325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9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 : القوى والطاقة  -</a:t>
              </a: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900" b="1" dirty="0">
                  <a:solidFill>
                    <a:srgbClr val="C00000"/>
                  </a:solidFill>
                  <a:latin typeface="Lotus-Light"/>
                </a:rPr>
                <a:t>الصوت و الضوء </a:t>
              </a:r>
              <a:endParaRPr lang="ar-SA" sz="9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576" name="مربع نص 575">
              <a:extLst>
                <a:ext uri="{FF2B5EF4-FFF2-40B4-BE49-F238E27FC236}">
                  <a16:creationId xmlns:a16="http://schemas.microsoft.com/office/drawing/2014/main" id="{40055B80-DF8A-4CF2-9C2C-CFE7A51A238C}"/>
                </a:ext>
              </a:extLst>
            </p:cNvPr>
            <p:cNvSpPr txBox="1"/>
            <p:nvPr/>
          </p:nvSpPr>
          <p:spPr>
            <a:xfrm>
              <a:off x="9130083" y="1660197"/>
              <a:ext cx="2782295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900" b="1" dirty="0">
                  <a:latin typeface="Lotus-Light"/>
                </a:rPr>
                <a:t>ما حدة الصوت ؟ ما فائدة الصدى ؟</a:t>
              </a:r>
              <a:r>
                <a:rPr lang="ar-SA" sz="900" b="1" dirty="0">
                  <a:solidFill>
                    <a:srgbClr val="C00000"/>
                  </a:solidFill>
                  <a:latin typeface="Lotus-Light"/>
                </a:rPr>
                <a:t>مراجعة الدرس  </a:t>
              </a:r>
              <a:r>
                <a:rPr lang="ar-SA" sz="900" b="1" dirty="0">
                  <a:latin typeface="Lotus-Light"/>
                </a:rPr>
                <a:t>100-103 </a:t>
              </a:r>
              <a:endParaRPr lang="ar-SA" sz="900" b="1" i="0" u="none" strike="noStrike" baseline="0" dirty="0">
                <a:latin typeface="Lotus-Light"/>
              </a:endParaRPr>
            </a:p>
          </p:txBody>
        </p:sp>
        <p:sp>
          <p:nvSpPr>
            <p:cNvPr id="577" name="مربع نص 576">
              <a:extLst>
                <a:ext uri="{FF2B5EF4-FFF2-40B4-BE49-F238E27FC236}">
                  <a16:creationId xmlns:a16="http://schemas.microsoft.com/office/drawing/2014/main" id="{7B4F41D4-5D67-4EF9-AD1B-F2C86519B91D}"/>
                </a:ext>
              </a:extLst>
            </p:cNvPr>
            <p:cNvSpPr txBox="1"/>
            <p:nvPr/>
          </p:nvSpPr>
          <p:spPr>
            <a:xfrm>
              <a:off x="9172016" y="1226264"/>
              <a:ext cx="2740363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الصوت  –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و الاستكشاف               </a:t>
              </a:r>
              <a:r>
                <a:rPr lang="ar-SA" sz="1050" b="1" i="0" u="none" strike="noStrike" baseline="0" dirty="0">
                  <a:latin typeface="Lotus-Light"/>
                </a:rPr>
                <a:t>92 - 95</a:t>
              </a:r>
            </a:p>
          </p:txBody>
        </p:sp>
        <p:sp>
          <p:nvSpPr>
            <p:cNvPr id="578" name="مربع نص 577">
              <a:extLst>
                <a:ext uri="{FF2B5EF4-FFF2-40B4-BE49-F238E27FC236}">
                  <a16:creationId xmlns:a16="http://schemas.microsoft.com/office/drawing/2014/main" id="{760045AF-B5E3-48BA-A36A-AE7815AEE7ED}"/>
                </a:ext>
              </a:extLst>
            </p:cNvPr>
            <p:cNvSpPr txBox="1"/>
            <p:nvPr/>
          </p:nvSpPr>
          <p:spPr>
            <a:xfrm>
              <a:off x="9149927" y="1466644"/>
              <a:ext cx="275370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الصوت ؟ </a:t>
              </a:r>
              <a:r>
                <a:rPr lang="ar-SA" sz="1050" b="1" dirty="0">
                  <a:latin typeface="Lotus-Light"/>
                </a:rPr>
                <a:t>كيف ينتقل الصوت              </a:t>
              </a:r>
              <a:r>
                <a:rPr lang="ar-SA" sz="1050" b="1" i="0" u="none" strike="noStrike" baseline="0" dirty="0">
                  <a:latin typeface="Lotus-Light"/>
                </a:rPr>
                <a:t>96  - 99</a:t>
              </a:r>
            </a:p>
          </p:txBody>
        </p:sp>
        <p:sp>
          <p:nvSpPr>
            <p:cNvPr id="579" name="مربع نص 578">
              <a:extLst>
                <a:ext uri="{FF2B5EF4-FFF2-40B4-BE49-F238E27FC236}">
                  <a16:creationId xmlns:a16="http://schemas.microsoft.com/office/drawing/2014/main" id="{26E3BA39-E9B6-441C-B82E-14D6D2B0A37E}"/>
                </a:ext>
              </a:extLst>
            </p:cNvPr>
            <p:cNvSpPr txBox="1"/>
            <p:nvPr/>
          </p:nvSpPr>
          <p:spPr>
            <a:xfrm>
              <a:off x="9138603" y="1898206"/>
              <a:ext cx="279411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200" b="1" i="0" u="none" strike="noStrike" baseline="0" dirty="0">
                  <a:latin typeface="Lotus-Light"/>
                </a:rPr>
                <a:t>ما الضوء – </a:t>
              </a:r>
              <a:r>
                <a:rPr lang="ar-SA" sz="1200" b="1" i="0" u="none" strike="noStrike" baseline="0" dirty="0">
                  <a:solidFill>
                    <a:srgbClr val="C00000"/>
                  </a:solidFill>
                  <a:latin typeface="Lotus-Light"/>
                </a:rPr>
                <a:t>تهيئة واستكشاف         </a:t>
              </a:r>
              <a:r>
                <a:rPr lang="ar-SA" sz="1200" b="1" i="0" u="none" strike="noStrike" baseline="0" dirty="0">
                  <a:latin typeface="Lotus-Light"/>
                </a:rPr>
                <a:t>106-107 </a:t>
              </a:r>
            </a:p>
          </p:txBody>
        </p:sp>
        <p:sp>
          <p:nvSpPr>
            <p:cNvPr id="580" name="مربع نص 126">
              <a:extLst>
                <a:ext uri="{FF2B5EF4-FFF2-40B4-BE49-F238E27FC236}">
                  <a16:creationId xmlns:a16="http://schemas.microsoft.com/office/drawing/2014/main" id="{996463E2-43FF-40AA-AEC1-F0726EC2CE21}"/>
                </a:ext>
              </a:extLst>
            </p:cNvPr>
            <p:cNvSpPr txBox="1"/>
            <p:nvPr/>
          </p:nvSpPr>
          <p:spPr>
            <a:xfrm>
              <a:off x="1181611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81" name="مربع نص 127">
              <a:extLst>
                <a:ext uri="{FF2B5EF4-FFF2-40B4-BE49-F238E27FC236}">
                  <a16:creationId xmlns:a16="http://schemas.microsoft.com/office/drawing/2014/main" id="{6DE0D162-56EF-47AE-BB3C-228F6007A03D}"/>
                </a:ext>
              </a:extLst>
            </p:cNvPr>
            <p:cNvSpPr txBox="1"/>
            <p:nvPr/>
          </p:nvSpPr>
          <p:spPr>
            <a:xfrm>
              <a:off x="1182536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82" name="مربع نص 307">
              <a:extLst>
                <a:ext uri="{FF2B5EF4-FFF2-40B4-BE49-F238E27FC236}">
                  <a16:creationId xmlns:a16="http://schemas.microsoft.com/office/drawing/2014/main" id="{87905948-07F5-47A2-BEBD-CDE649FE4F3D}"/>
                </a:ext>
              </a:extLst>
            </p:cNvPr>
            <p:cNvSpPr txBox="1"/>
            <p:nvPr/>
          </p:nvSpPr>
          <p:spPr>
            <a:xfrm>
              <a:off x="11850170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583" name="رابط مستقيم 135">
              <a:extLst>
                <a:ext uri="{FF2B5EF4-FFF2-40B4-BE49-F238E27FC236}">
                  <a16:creationId xmlns:a16="http://schemas.microsoft.com/office/drawing/2014/main" id="{AE4DE695-BA99-454C-B02F-52CAD76B42A6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84" name="رابط مستقيم 135">
              <a:extLst>
                <a:ext uri="{FF2B5EF4-FFF2-40B4-BE49-F238E27FC236}">
                  <a16:creationId xmlns:a16="http://schemas.microsoft.com/office/drawing/2014/main" id="{A9BB5419-8348-4AD4-8FA4-7196AC649C00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85" name="رابط مستقيم 135">
              <a:extLst>
                <a:ext uri="{FF2B5EF4-FFF2-40B4-BE49-F238E27FC236}">
                  <a16:creationId xmlns:a16="http://schemas.microsoft.com/office/drawing/2014/main" id="{0A67B7FA-0552-42E1-B3C9-11A53FA98039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86" name="رابط مستقيم 132">
              <a:extLst>
                <a:ext uri="{FF2B5EF4-FFF2-40B4-BE49-F238E27FC236}">
                  <a16:creationId xmlns:a16="http://schemas.microsoft.com/office/drawing/2014/main" id="{C62B50D2-2625-4136-A437-A9413C7B33F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64341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87" name="رابط مستقيم 135">
              <a:extLst>
                <a:ext uri="{FF2B5EF4-FFF2-40B4-BE49-F238E27FC236}">
                  <a16:creationId xmlns:a16="http://schemas.microsoft.com/office/drawing/2014/main" id="{D1AFC8F0-EE3E-4D4C-8006-B0D8AF2F9A34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588" name="مربع نص 127">
              <a:extLst>
                <a:ext uri="{FF2B5EF4-FFF2-40B4-BE49-F238E27FC236}">
                  <a16:creationId xmlns:a16="http://schemas.microsoft.com/office/drawing/2014/main" id="{B7070252-5ABF-4354-BF22-5BC3DECBDCBE}"/>
                </a:ext>
              </a:extLst>
            </p:cNvPr>
            <p:cNvSpPr txBox="1"/>
            <p:nvPr/>
          </p:nvSpPr>
          <p:spPr>
            <a:xfrm>
              <a:off x="1185217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594" name="مجموعة 593">
            <a:extLst>
              <a:ext uri="{FF2B5EF4-FFF2-40B4-BE49-F238E27FC236}">
                <a16:creationId xmlns:a16="http://schemas.microsoft.com/office/drawing/2014/main" id="{D7CDD51C-0EA4-4466-B890-87962242DA22}"/>
              </a:ext>
            </a:extLst>
          </p:cNvPr>
          <p:cNvGrpSpPr/>
          <p:nvPr/>
        </p:nvGrpSpPr>
        <p:grpSpPr>
          <a:xfrm>
            <a:off x="178888" y="3829437"/>
            <a:ext cx="2774700" cy="1124136"/>
            <a:chOff x="9236546" y="992242"/>
            <a:chExt cx="2774700" cy="1124136"/>
          </a:xfrm>
        </p:grpSpPr>
        <p:grpSp>
          <p:nvGrpSpPr>
            <p:cNvPr id="595" name="مجموعة 594">
              <a:extLst>
                <a:ext uri="{FF2B5EF4-FFF2-40B4-BE49-F238E27FC236}">
                  <a16:creationId xmlns:a16="http://schemas.microsoft.com/office/drawing/2014/main" id="{0C7D1F85-323C-4F53-B746-FE47D89C0C23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610" name="مجموعة 609">
                <a:extLst>
                  <a:ext uri="{FF2B5EF4-FFF2-40B4-BE49-F238E27FC236}">
                    <a16:creationId xmlns:a16="http://schemas.microsoft.com/office/drawing/2014/main" id="{CB593728-17C3-41D3-8999-C2B6BA5DE5A2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612" name="مستطيل 8">
                  <a:extLst>
                    <a:ext uri="{FF2B5EF4-FFF2-40B4-BE49-F238E27FC236}">
                      <a16:creationId xmlns:a16="http://schemas.microsoft.com/office/drawing/2014/main" id="{37AA4CA8-1789-478B-81D6-8964334EE448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613" name="رابط مستقيم 612">
                  <a:extLst>
                    <a:ext uri="{FF2B5EF4-FFF2-40B4-BE49-F238E27FC236}">
                      <a16:creationId xmlns:a16="http://schemas.microsoft.com/office/drawing/2014/main" id="{1036621D-D7FC-48B2-9196-C198FAB74705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11" name="رابط مستقيم 610">
                <a:extLst>
                  <a:ext uri="{FF2B5EF4-FFF2-40B4-BE49-F238E27FC236}">
                    <a16:creationId xmlns:a16="http://schemas.microsoft.com/office/drawing/2014/main" id="{8B08E5C7-FD3E-4C4D-9078-ABCDF9FF0D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596" name="مربع نص 124">
              <a:extLst>
                <a:ext uri="{FF2B5EF4-FFF2-40B4-BE49-F238E27FC236}">
                  <a16:creationId xmlns:a16="http://schemas.microsoft.com/office/drawing/2014/main" id="{1B77B8AF-6950-4A04-8E82-B2D0B0EBC0DF}"/>
                </a:ext>
              </a:extLst>
            </p:cNvPr>
            <p:cNvSpPr txBox="1"/>
            <p:nvPr/>
          </p:nvSpPr>
          <p:spPr>
            <a:xfrm>
              <a:off x="9284970" y="992242"/>
              <a:ext cx="2702852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مرجعيات الطالب </a:t>
              </a:r>
            </a:p>
          </p:txBody>
        </p:sp>
        <p:sp>
          <p:nvSpPr>
            <p:cNvPr id="597" name="مربع نص 596">
              <a:extLst>
                <a:ext uri="{FF2B5EF4-FFF2-40B4-BE49-F238E27FC236}">
                  <a16:creationId xmlns:a16="http://schemas.microsoft.com/office/drawing/2014/main" id="{A5C44C92-0D5C-43DD-ADE8-08AA0842BA44}"/>
                </a:ext>
              </a:extLst>
            </p:cNvPr>
            <p:cNvSpPr txBox="1"/>
            <p:nvPr/>
          </p:nvSpPr>
          <p:spPr>
            <a:xfrm>
              <a:off x="9236546" y="1413214"/>
              <a:ext cx="2589697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v"/>
              </a:pPr>
              <a:r>
                <a:rPr lang="ar-SA" sz="1400" b="1" dirty="0">
                  <a:solidFill>
                    <a:srgbClr val="C00000"/>
                  </a:solidFill>
                  <a:latin typeface="Lotus-Light"/>
                </a:rPr>
                <a:t>الثلاثاء 27 / 11 / 1445 هـ </a:t>
              </a:r>
            </a:p>
            <a:p>
              <a:pPr algn="ctr"/>
              <a:r>
                <a:rPr lang="ar-SA" sz="1400" b="1" dirty="0">
                  <a:solidFill>
                    <a:srgbClr val="C00000"/>
                  </a:solidFill>
                  <a:latin typeface="Lotus-Light"/>
                </a:rPr>
                <a:t>اختبار نهاية  الفصل الدراسي الثالث </a:t>
              </a:r>
              <a:endParaRPr lang="ar-SA" sz="1400" b="1" i="0" u="none" strike="noStrike" baseline="0" dirty="0">
                <a:solidFill>
                  <a:srgbClr val="C00000"/>
                </a:solidFill>
                <a:latin typeface="Lotus-Light"/>
              </a:endParaRPr>
            </a:p>
          </p:txBody>
        </p:sp>
        <p:cxnSp>
          <p:nvCxnSpPr>
            <p:cNvPr id="604" name="رابط مستقيم 135">
              <a:extLst>
                <a:ext uri="{FF2B5EF4-FFF2-40B4-BE49-F238E27FC236}">
                  <a16:creationId xmlns:a16="http://schemas.microsoft.com/office/drawing/2014/main" id="{BD1E91A0-7DB0-4452-BF20-F4C1EF786273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07" name="رابط مستقيم 132">
              <a:extLst>
                <a:ext uri="{FF2B5EF4-FFF2-40B4-BE49-F238E27FC236}">
                  <a16:creationId xmlns:a16="http://schemas.microsoft.com/office/drawing/2014/main" id="{B7435C18-9169-434C-A7DE-2B038A7CD0B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757661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27" name="صورة 26">
            <a:extLst>
              <a:ext uri="{FF2B5EF4-FFF2-40B4-BE49-F238E27FC236}">
                <a16:creationId xmlns:a16="http://schemas.microsoft.com/office/drawing/2014/main" id="{4211037B-6E73-4CF4-8B52-9122AA3F5A4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053932" y="6526667"/>
            <a:ext cx="301426" cy="301426"/>
          </a:xfrm>
          <a:prstGeom prst="rect">
            <a:avLst/>
          </a:prstGeom>
        </p:spPr>
      </p:pic>
      <p:sp>
        <p:nvSpPr>
          <p:cNvPr id="70" name="مستطيل: زوايا مستديرة 130">
            <a:extLst>
              <a:ext uri="{FF2B5EF4-FFF2-40B4-BE49-F238E27FC236}">
                <a16:creationId xmlns:a16="http://schemas.microsoft.com/office/drawing/2014/main" id="{F7D871DF-3EA5-018B-EA6E-AEBEA5A89E8A}"/>
              </a:ext>
            </a:extLst>
          </p:cNvPr>
          <p:cNvSpPr/>
          <p:nvPr/>
        </p:nvSpPr>
        <p:spPr>
          <a:xfrm>
            <a:off x="3121252" y="2181088"/>
            <a:ext cx="2762054" cy="222241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السابع  19 - 23/ 10 /1445هـ </a:t>
            </a:r>
          </a:p>
        </p:txBody>
      </p:sp>
      <p:grpSp>
        <p:nvGrpSpPr>
          <p:cNvPr id="71" name="مجموعة 70">
            <a:extLst>
              <a:ext uri="{FF2B5EF4-FFF2-40B4-BE49-F238E27FC236}">
                <a16:creationId xmlns:a16="http://schemas.microsoft.com/office/drawing/2014/main" id="{1B6B8142-0950-F450-674E-30317FDA4B70}"/>
              </a:ext>
            </a:extLst>
          </p:cNvPr>
          <p:cNvGrpSpPr/>
          <p:nvPr/>
        </p:nvGrpSpPr>
        <p:grpSpPr>
          <a:xfrm>
            <a:off x="2942371" y="2438749"/>
            <a:ext cx="2986716" cy="1093599"/>
            <a:chOff x="9070753" y="1022779"/>
            <a:chExt cx="2986716" cy="1093599"/>
          </a:xfrm>
        </p:grpSpPr>
        <p:grpSp>
          <p:nvGrpSpPr>
            <p:cNvPr id="72" name="مجموعة 71">
              <a:extLst>
                <a:ext uri="{FF2B5EF4-FFF2-40B4-BE49-F238E27FC236}">
                  <a16:creationId xmlns:a16="http://schemas.microsoft.com/office/drawing/2014/main" id="{A5A1F32C-26F8-2086-9F3C-9CF88DA530E1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87" name="مجموعة 86">
                <a:extLst>
                  <a:ext uri="{FF2B5EF4-FFF2-40B4-BE49-F238E27FC236}">
                    <a16:creationId xmlns:a16="http://schemas.microsoft.com/office/drawing/2014/main" id="{444D21E7-5035-7D99-7D46-A3A3634A54C0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89" name="مستطيل 8">
                  <a:extLst>
                    <a:ext uri="{FF2B5EF4-FFF2-40B4-BE49-F238E27FC236}">
                      <a16:creationId xmlns:a16="http://schemas.microsoft.com/office/drawing/2014/main" id="{A66B18E7-9347-00B2-45B3-ABAFEFDCBD02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90" name="رابط مستقيم 89">
                  <a:extLst>
                    <a:ext uri="{FF2B5EF4-FFF2-40B4-BE49-F238E27FC236}">
                      <a16:creationId xmlns:a16="http://schemas.microsoft.com/office/drawing/2014/main" id="{2302CF1B-A54A-DDE8-4F5C-1290E91650E3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8" name="رابط مستقيم 87">
                <a:extLst>
                  <a:ext uri="{FF2B5EF4-FFF2-40B4-BE49-F238E27FC236}">
                    <a16:creationId xmlns:a16="http://schemas.microsoft.com/office/drawing/2014/main" id="{9E66ED45-FF5F-2333-B92D-14ADE9C65F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73" name="مربع نص 124">
              <a:extLst>
                <a:ext uri="{FF2B5EF4-FFF2-40B4-BE49-F238E27FC236}">
                  <a16:creationId xmlns:a16="http://schemas.microsoft.com/office/drawing/2014/main" id="{01DD9184-F58F-57BD-E227-1279E31D76CB}"/>
                </a:ext>
              </a:extLst>
            </p:cNvPr>
            <p:cNvSpPr txBox="1"/>
            <p:nvPr/>
          </p:nvSpPr>
          <p:spPr>
            <a:xfrm>
              <a:off x="9142701" y="1022779"/>
              <a:ext cx="2914768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 : القوى والطاقة  -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000" b="1" dirty="0">
                  <a:solidFill>
                    <a:srgbClr val="C00000"/>
                  </a:solidFill>
                  <a:latin typeface="Lotus-Light"/>
                </a:rPr>
                <a:t>الطاقة والآلات البسيطة </a:t>
              </a:r>
              <a:endParaRPr lang="ar-SA" sz="10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74" name="مربع نص 73">
              <a:extLst>
                <a:ext uri="{FF2B5EF4-FFF2-40B4-BE49-F238E27FC236}">
                  <a16:creationId xmlns:a16="http://schemas.microsoft.com/office/drawing/2014/main" id="{6496966C-353D-E99C-8906-C7FD98595112}"/>
                </a:ext>
              </a:extLst>
            </p:cNvPr>
            <p:cNvSpPr txBox="1"/>
            <p:nvPr/>
          </p:nvSpPr>
          <p:spPr>
            <a:xfrm>
              <a:off x="9070753" y="1660197"/>
              <a:ext cx="2819494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100" b="1" i="0" u="none" strike="noStrike" baseline="0" dirty="0">
                  <a:latin typeface="Lotus-Light"/>
                </a:rPr>
                <a:t>ما مفهوم الشغل                              68- 69</a:t>
              </a:r>
            </a:p>
          </p:txBody>
        </p:sp>
        <p:sp>
          <p:nvSpPr>
            <p:cNvPr id="75" name="مربع نص 74">
              <a:extLst>
                <a:ext uri="{FF2B5EF4-FFF2-40B4-BE49-F238E27FC236}">
                  <a16:creationId xmlns:a16="http://schemas.microsoft.com/office/drawing/2014/main" id="{2368DBF9-8AD6-DA52-452C-F458141F178D}"/>
                </a:ext>
              </a:extLst>
            </p:cNvPr>
            <p:cNvSpPr txBox="1"/>
            <p:nvPr/>
          </p:nvSpPr>
          <p:spPr>
            <a:xfrm>
              <a:off x="9235746" y="1221781"/>
              <a:ext cx="2639356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v"/>
              </a:pPr>
              <a:r>
                <a:rPr lang="ar-SA" sz="1100" b="1" i="0" u="none" strike="noStrike" baseline="0" dirty="0">
                  <a:solidFill>
                    <a:srgbClr val="C00000"/>
                  </a:solidFill>
                  <a:latin typeface="Lotus-Light"/>
                </a:rPr>
                <a:t>اختبار منتصف الفصل الدراسي الثالث </a:t>
              </a:r>
            </a:p>
          </p:txBody>
        </p:sp>
        <p:sp>
          <p:nvSpPr>
            <p:cNvPr id="76" name="مربع نص 75">
              <a:extLst>
                <a:ext uri="{FF2B5EF4-FFF2-40B4-BE49-F238E27FC236}">
                  <a16:creationId xmlns:a16="http://schemas.microsoft.com/office/drawing/2014/main" id="{E2004BD0-ED7B-4182-3869-F5FA0F888312}"/>
                </a:ext>
              </a:extLst>
            </p:cNvPr>
            <p:cNvSpPr txBox="1"/>
            <p:nvPr/>
          </p:nvSpPr>
          <p:spPr>
            <a:xfrm>
              <a:off x="9135599" y="1458505"/>
              <a:ext cx="274604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الشغل و الطاقة –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تهيئة</a:t>
              </a:r>
              <a:r>
                <a:rPr lang="ar-SA" sz="1050" b="1" i="0" u="none" strike="noStrike" baseline="0" dirty="0">
                  <a:latin typeface="Lotus-Light"/>
                </a:rPr>
                <a:t>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و</a:t>
              </a:r>
              <a:r>
                <a:rPr lang="ar-SA" sz="1050" b="1" i="0" u="none" strike="noStrike" baseline="0" dirty="0">
                  <a:latin typeface="Lotus-Light"/>
                </a:rPr>
                <a:t>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استكشاف</a:t>
              </a:r>
              <a:r>
                <a:rPr lang="ar-SA" sz="1050" b="1" i="0" u="none" strike="noStrike" baseline="0" dirty="0">
                  <a:latin typeface="Lotus-Light"/>
                </a:rPr>
                <a:t>         63- 67</a:t>
              </a:r>
            </a:p>
          </p:txBody>
        </p:sp>
        <p:sp>
          <p:nvSpPr>
            <p:cNvPr id="77" name="مربع نص 76">
              <a:extLst>
                <a:ext uri="{FF2B5EF4-FFF2-40B4-BE49-F238E27FC236}">
                  <a16:creationId xmlns:a16="http://schemas.microsoft.com/office/drawing/2014/main" id="{B1EA17B1-8FEB-A61B-4511-A753D42E8578}"/>
                </a:ext>
              </a:extLst>
            </p:cNvPr>
            <p:cNvSpPr txBox="1"/>
            <p:nvPr/>
          </p:nvSpPr>
          <p:spPr>
            <a:xfrm>
              <a:off x="9258418" y="1915465"/>
              <a:ext cx="2597867" cy="20005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endParaRPr lang="ar-SA" sz="700" b="1" i="0" u="none" strike="noStrike" baseline="0" dirty="0">
                <a:latin typeface="Lotus-Light"/>
              </a:endParaRPr>
            </a:p>
          </p:txBody>
        </p:sp>
        <p:sp>
          <p:nvSpPr>
            <p:cNvPr id="78" name="مربع نص 126">
              <a:extLst>
                <a:ext uri="{FF2B5EF4-FFF2-40B4-BE49-F238E27FC236}">
                  <a16:creationId xmlns:a16="http://schemas.microsoft.com/office/drawing/2014/main" id="{E6BABA57-60CB-3E04-EBDD-E83029C11692}"/>
                </a:ext>
              </a:extLst>
            </p:cNvPr>
            <p:cNvSpPr txBox="1"/>
            <p:nvPr/>
          </p:nvSpPr>
          <p:spPr>
            <a:xfrm>
              <a:off x="1180468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79" name="مربع نص 127">
              <a:extLst>
                <a:ext uri="{FF2B5EF4-FFF2-40B4-BE49-F238E27FC236}">
                  <a16:creationId xmlns:a16="http://schemas.microsoft.com/office/drawing/2014/main" id="{2C069AF6-0CE6-3613-773A-727560EFD580}"/>
                </a:ext>
              </a:extLst>
            </p:cNvPr>
            <p:cNvSpPr txBox="1"/>
            <p:nvPr/>
          </p:nvSpPr>
          <p:spPr>
            <a:xfrm>
              <a:off x="1181393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80" name="مربع نص 307">
              <a:extLst>
                <a:ext uri="{FF2B5EF4-FFF2-40B4-BE49-F238E27FC236}">
                  <a16:creationId xmlns:a16="http://schemas.microsoft.com/office/drawing/2014/main" id="{ADDD12FB-A4FC-1DE5-9C55-A1459A21D9C5}"/>
                </a:ext>
              </a:extLst>
            </p:cNvPr>
            <p:cNvSpPr txBox="1"/>
            <p:nvPr/>
          </p:nvSpPr>
          <p:spPr>
            <a:xfrm>
              <a:off x="11833025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81" name="رابط مستقيم 135">
              <a:extLst>
                <a:ext uri="{FF2B5EF4-FFF2-40B4-BE49-F238E27FC236}">
                  <a16:creationId xmlns:a16="http://schemas.microsoft.com/office/drawing/2014/main" id="{AB13A0F7-1EE5-6A9C-E85B-EAA2CF72CAA5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2" name="رابط مستقيم 135">
              <a:extLst>
                <a:ext uri="{FF2B5EF4-FFF2-40B4-BE49-F238E27FC236}">
                  <a16:creationId xmlns:a16="http://schemas.microsoft.com/office/drawing/2014/main" id="{0AE0B983-DB57-7BCF-849F-49B10EB2CC19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3" name="رابط مستقيم 135">
              <a:extLst>
                <a:ext uri="{FF2B5EF4-FFF2-40B4-BE49-F238E27FC236}">
                  <a16:creationId xmlns:a16="http://schemas.microsoft.com/office/drawing/2014/main" id="{0634606C-FDEC-8B36-5E2A-46CF98B62183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4" name="رابط مستقيم 132">
              <a:extLst>
                <a:ext uri="{FF2B5EF4-FFF2-40B4-BE49-F238E27FC236}">
                  <a16:creationId xmlns:a16="http://schemas.microsoft.com/office/drawing/2014/main" id="{58AB8D29-DA9E-683C-E4E5-F268FA1338A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61293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5" name="رابط مستقيم 135">
              <a:extLst>
                <a:ext uri="{FF2B5EF4-FFF2-40B4-BE49-F238E27FC236}">
                  <a16:creationId xmlns:a16="http://schemas.microsoft.com/office/drawing/2014/main" id="{5463FFC8-9EAD-EB8C-AEC1-40F742CF72F9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94" name="مربع نص 93">
            <a:extLst>
              <a:ext uri="{FF2B5EF4-FFF2-40B4-BE49-F238E27FC236}">
                <a16:creationId xmlns:a16="http://schemas.microsoft.com/office/drawing/2014/main" id="{5C1C70FD-9360-B38C-EC61-F1559538111C}"/>
              </a:ext>
            </a:extLst>
          </p:cNvPr>
          <p:cNvSpPr txBox="1"/>
          <p:nvPr/>
        </p:nvSpPr>
        <p:spPr>
          <a:xfrm>
            <a:off x="9177513" y="5738058"/>
            <a:ext cx="2795744" cy="6244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b="1" i="0" u="none" strike="noStrike" baseline="0" dirty="0">
                <a:solidFill>
                  <a:srgbClr val="7030A0"/>
                </a:solidFill>
                <a:latin typeface="GeezaPro"/>
              </a:rPr>
              <a:t>نهاية يوم الاثنين 04 / 12 / 1445 هـ</a:t>
            </a:r>
          </a:p>
          <a:p>
            <a:pPr algn="ctr"/>
            <a:r>
              <a:rPr lang="ar-SA" sz="1400" b="1" i="0" u="none" strike="noStrike" baseline="0" dirty="0">
                <a:solidFill>
                  <a:srgbClr val="7030A0"/>
                </a:solidFill>
                <a:latin typeface="GeezaPro"/>
              </a:rPr>
              <a:t> بداية إجازة نهاية العام الدراسي </a:t>
            </a:r>
            <a:r>
              <a:rPr lang="ar-SA" sz="1400" b="1" i="0" u="none" strike="noStrike" baseline="0" dirty="0" err="1">
                <a:solidFill>
                  <a:srgbClr val="7030A0"/>
                </a:solidFill>
                <a:latin typeface="GeezaPro"/>
              </a:rPr>
              <a:t>الدراسي</a:t>
            </a:r>
            <a:endParaRPr lang="ar-SA" sz="1400" b="1" i="0" u="none" strike="noStrike" baseline="0" dirty="0">
              <a:solidFill>
                <a:srgbClr val="7030A0"/>
              </a:solidFill>
              <a:latin typeface="GeezaPro"/>
            </a:endParaRPr>
          </a:p>
          <a:p>
            <a:pPr algn="ctr">
              <a:lnSpc>
                <a:spcPct val="150000"/>
              </a:lnSpc>
            </a:pPr>
            <a:endParaRPr lang="ar-SA" sz="500" b="1" i="0" u="none" strike="noStrike" baseline="0" dirty="0">
              <a:solidFill>
                <a:srgbClr val="7030A0"/>
              </a:solidFill>
              <a:latin typeface="GeezaPro"/>
            </a:endParaRPr>
          </a:p>
        </p:txBody>
      </p:sp>
      <p:grpSp>
        <p:nvGrpSpPr>
          <p:cNvPr id="95" name="مجموعة 94">
            <a:extLst>
              <a:ext uri="{FF2B5EF4-FFF2-40B4-BE49-F238E27FC236}">
                <a16:creationId xmlns:a16="http://schemas.microsoft.com/office/drawing/2014/main" id="{0D894DCB-42EE-0722-BDDB-229702C89E43}"/>
              </a:ext>
            </a:extLst>
          </p:cNvPr>
          <p:cNvGrpSpPr/>
          <p:nvPr/>
        </p:nvGrpSpPr>
        <p:grpSpPr>
          <a:xfrm>
            <a:off x="2979490" y="3859775"/>
            <a:ext cx="2945496" cy="1122411"/>
            <a:chOff x="9129862" y="1022016"/>
            <a:chExt cx="2945496" cy="1122411"/>
          </a:xfrm>
        </p:grpSpPr>
        <p:grpSp>
          <p:nvGrpSpPr>
            <p:cNvPr id="96" name="مجموعة 95">
              <a:extLst>
                <a:ext uri="{FF2B5EF4-FFF2-40B4-BE49-F238E27FC236}">
                  <a16:creationId xmlns:a16="http://schemas.microsoft.com/office/drawing/2014/main" id="{EE10EC82-7DFE-B089-B1DD-0CF32F99AC8B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111" name="مجموعة 110">
                <a:extLst>
                  <a:ext uri="{FF2B5EF4-FFF2-40B4-BE49-F238E27FC236}">
                    <a16:creationId xmlns:a16="http://schemas.microsoft.com/office/drawing/2014/main" id="{CF7C2522-7EDA-746A-9B92-37C543A36ADE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113" name="مستطيل 8">
                  <a:extLst>
                    <a:ext uri="{FF2B5EF4-FFF2-40B4-BE49-F238E27FC236}">
                      <a16:creationId xmlns:a16="http://schemas.microsoft.com/office/drawing/2014/main" id="{43D1E8F9-BFC7-D6E6-D9D9-4B92B1AE66D2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114" name="رابط مستقيم 113">
                  <a:extLst>
                    <a:ext uri="{FF2B5EF4-FFF2-40B4-BE49-F238E27FC236}">
                      <a16:creationId xmlns:a16="http://schemas.microsoft.com/office/drawing/2014/main" id="{2B8E7509-7A90-D7D5-6C25-1FAC1C3D7E50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2" name="رابط مستقيم 111">
                <a:extLst>
                  <a:ext uri="{FF2B5EF4-FFF2-40B4-BE49-F238E27FC236}">
                    <a16:creationId xmlns:a16="http://schemas.microsoft.com/office/drawing/2014/main" id="{7D9700B2-30DD-9CDE-6E50-7241338815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97" name="مربع نص 124">
              <a:extLst>
                <a:ext uri="{FF2B5EF4-FFF2-40B4-BE49-F238E27FC236}">
                  <a16:creationId xmlns:a16="http://schemas.microsoft.com/office/drawing/2014/main" id="{57A79EA6-1E09-2E21-6A2F-F45D05D43223}"/>
                </a:ext>
              </a:extLst>
            </p:cNvPr>
            <p:cNvSpPr txBox="1"/>
            <p:nvPr/>
          </p:nvSpPr>
          <p:spPr>
            <a:xfrm>
              <a:off x="9214033" y="1022016"/>
              <a:ext cx="2861325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9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 : القوى والطاقة  -</a:t>
              </a: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900" b="1" dirty="0">
                  <a:solidFill>
                    <a:srgbClr val="C00000"/>
                  </a:solidFill>
                  <a:latin typeface="Lotus-Light"/>
                </a:rPr>
                <a:t>الصوت و الضوء </a:t>
              </a:r>
              <a:endParaRPr lang="ar-SA" sz="9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98" name="مربع نص 97">
              <a:extLst>
                <a:ext uri="{FF2B5EF4-FFF2-40B4-BE49-F238E27FC236}">
                  <a16:creationId xmlns:a16="http://schemas.microsoft.com/office/drawing/2014/main" id="{5981F304-C962-4D4B-9BBD-A7D3B958D293}"/>
                </a:ext>
              </a:extLst>
            </p:cNvPr>
            <p:cNvSpPr txBox="1"/>
            <p:nvPr/>
          </p:nvSpPr>
          <p:spPr>
            <a:xfrm>
              <a:off x="9130083" y="1660197"/>
              <a:ext cx="2782295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لماذا نرى الألوان –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مراجعة الدرس        </a:t>
              </a:r>
              <a:r>
                <a:rPr lang="ar-SA" sz="1050" b="1" i="0" u="none" strike="noStrike" baseline="0" dirty="0">
                  <a:latin typeface="Lotus-Light"/>
                </a:rPr>
                <a:t>114 – 116 </a:t>
              </a:r>
            </a:p>
          </p:txBody>
        </p:sp>
        <p:sp>
          <p:nvSpPr>
            <p:cNvPr id="99" name="مربع نص 98">
              <a:extLst>
                <a:ext uri="{FF2B5EF4-FFF2-40B4-BE49-F238E27FC236}">
                  <a16:creationId xmlns:a16="http://schemas.microsoft.com/office/drawing/2014/main" id="{5340ABB5-9421-14B7-B35B-5A2939D83AB4}"/>
                </a:ext>
              </a:extLst>
            </p:cNvPr>
            <p:cNvSpPr txBox="1"/>
            <p:nvPr/>
          </p:nvSpPr>
          <p:spPr>
            <a:xfrm>
              <a:off x="9172016" y="1226264"/>
              <a:ext cx="2740363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الضوء -   كيف يتكون الظل              108 - 111</a:t>
              </a:r>
            </a:p>
          </p:txBody>
        </p:sp>
        <p:sp>
          <p:nvSpPr>
            <p:cNvPr id="100" name="مربع نص 99">
              <a:extLst>
                <a:ext uri="{FF2B5EF4-FFF2-40B4-BE49-F238E27FC236}">
                  <a16:creationId xmlns:a16="http://schemas.microsoft.com/office/drawing/2014/main" id="{2A521CBD-A3CB-D95E-F11D-1A5DDD158A9A}"/>
                </a:ext>
              </a:extLst>
            </p:cNvPr>
            <p:cNvSpPr txBox="1"/>
            <p:nvPr/>
          </p:nvSpPr>
          <p:spPr>
            <a:xfrm>
              <a:off x="9144375" y="1428647"/>
              <a:ext cx="275370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كيف ينعكس الضوء وكيف ينكسر ؟        112 - 113    </a:t>
              </a:r>
            </a:p>
          </p:txBody>
        </p:sp>
        <p:sp>
          <p:nvSpPr>
            <p:cNvPr id="101" name="مربع نص 100">
              <a:extLst>
                <a:ext uri="{FF2B5EF4-FFF2-40B4-BE49-F238E27FC236}">
                  <a16:creationId xmlns:a16="http://schemas.microsoft.com/office/drawing/2014/main" id="{D212F975-0382-0105-213A-CF41754D0B6C}"/>
                </a:ext>
              </a:extLst>
            </p:cNvPr>
            <p:cNvSpPr txBox="1"/>
            <p:nvPr/>
          </p:nvSpPr>
          <p:spPr>
            <a:xfrm>
              <a:off x="9129862" y="1898206"/>
              <a:ext cx="2802853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الفصل الثاني عشر   –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نموذج</a:t>
              </a:r>
              <a:r>
                <a:rPr lang="ar-SA" sz="1000" b="1" i="0" u="none" strike="noStrike" baseline="0" dirty="0">
                  <a:latin typeface="Lotus-Light"/>
                </a:rPr>
                <a:t>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اختبار</a:t>
              </a:r>
              <a:r>
                <a:rPr lang="ar-SA" sz="1000" b="1" i="0" u="none" strike="noStrike" baseline="0" dirty="0">
                  <a:latin typeface="Lotus-Light"/>
                </a:rPr>
                <a:t>  118 - 121</a:t>
              </a:r>
            </a:p>
          </p:txBody>
        </p:sp>
        <p:sp>
          <p:nvSpPr>
            <p:cNvPr id="102" name="مربع نص 126">
              <a:extLst>
                <a:ext uri="{FF2B5EF4-FFF2-40B4-BE49-F238E27FC236}">
                  <a16:creationId xmlns:a16="http://schemas.microsoft.com/office/drawing/2014/main" id="{E8B04E13-3603-A212-0AB6-8A05DED7EC8D}"/>
                </a:ext>
              </a:extLst>
            </p:cNvPr>
            <p:cNvSpPr txBox="1"/>
            <p:nvPr/>
          </p:nvSpPr>
          <p:spPr>
            <a:xfrm>
              <a:off x="1181611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03" name="مربع نص 127">
              <a:extLst>
                <a:ext uri="{FF2B5EF4-FFF2-40B4-BE49-F238E27FC236}">
                  <a16:creationId xmlns:a16="http://schemas.microsoft.com/office/drawing/2014/main" id="{439B7485-3A0B-193D-221D-165C5FCFAC96}"/>
                </a:ext>
              </a:extLst>
            </p:cNvPr>
            <p:cNvSpPr txBox="1"/>
            <p:nvPr/>
          </p:nvSpPr>
          <p:spPr>
            <a:xfrm>
              <a:off x="1182536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04" name="مربع نص 307">
              <a:extLst>
                <a:ext uri="{FF2B5EF4-FFF2-40B4-BE49-F238E27FC236}">
                  <a16:creationId xmlns:a16="http://schemas.microsoft.com/office/drawing/2014/main" id="{D4EB4986-61C1-5A11-F3A3-11689356D918}"/>
                </a:ext>
              </a:extLst>
            </p:cNvPr>
            <p:cNvSpPr txBox="1"/>
            <p:nvPr/>
          </p:nvSpPr>
          <p:spPr>
            <a:xfrm>
              <a:off x="11850170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105" name="رابط مستقيم 135">
              <a:extLst>
                <a:ext uri="{FF2B5EF4-FFF2-40B4-BE49-F238E27FC236}">
                  <a16:creationId xmlns:a16="http://schemas.microsoft.com/office/drawing/2014/main" id="{8DBEA5DF-61BA-C6E3-74F3-4E8823A963AA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6" name="رابط مستقيم 135">
              <a:extLst>
                <a:ext uri="{FF2B5EF4-FFF2-40B4-BE49-F238E27FC236}">
                  <a16:creationId xmlns:a16="http://schemas.microsoft.com/office/drawing/2014/main" id="{360232B1-ADDA-D168-966A-3A8168F81E95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7" name="رابط مستقيم 135">
              <a:extLst>
                <a:ext uri="{FF2B5EF4-FFF2-40B4-BE49-F238E27FC236}">
                  <a16:creationId xmlns:a16="http://schemas.microsoft.com/office/drawing/2014/main" id="{640E4072-BF8B-3B1A-BD24-9F2A1D1629AA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8" name="رابط مستقيم 132">
              <a:extLst>
                <a:ext uri="{FF2B5EF4-FFF2-40B4-BE49-F238E27FC236}">
                  <a16:creationId xmlns:a16="http://schemas.microsoft.com/office/drawing/2014/main" id="{4837E8B7-60EA-CA22-FF7C-B7AC4D04E2B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64341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9" name="رابط مستقيم 135">
              <a:extLst>
                <a:ext uri="{FF2B5EF4-FFF2-40B4-BE49-F238E27FC236}">
                  <a16:creationId xmlns:a16="http://schemas.microsoft.com/office/drawing/2014/main" id="{69B78CA1-BC1A-482C-39C8-28B9386C1A22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10" name="مربع نص 127">
              <a:extLst>
                <a:ext uri="{FF2B5EF4-FFF2-40B4-BE49-F238E27FC236}">
                  <a16:creationId xmlns:a16="http://schemas.microsoft.com/office/drawing/2014/main" id="{1F057826-DD1F-66A6-82CA-EC19DF2DFAF5}"/>
                </a:ext>
              </a:extLst>
            </p:cNvPr>
            <p:cNvSpPr txBox="1"/>
            <p:nvPr/>
          </p:nvSpPr>
          <p:spPr>
            <a:xfrm>
              <a:off x="1185217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sp>
        <p:nvSpPr>
          <p:cNvPr id="119" name="مربع نص 118">
            <a:extLst>
              <a:ext uri="{FF2B5EF4-FFF2-40B4-BE49-F238E27FC236}">
                <a16:creationId xmlns:a16="http://schemas.microsoft.com/office/drawing/2014/main" id="{2D6A7776-6EE3-C2C5-C367-AF441D3A78CA}"/>
              </a:ext>
            </a:extLst>
          </p:cNvPr>
          <p:cNvSpPr txBox="1"/>
          <p:nvPr/>
        </p:nvSpPr>
        <p:spPr>
          <a:xfrm>
            <a:off x="3259033" y="3298249"/>
            <a:ext cx="258244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v"/>
            </a:pPr>
            <a:r>
              <a:rPr lang="ar-SA" sz="1100" b="1" i="0" u="none" strike="noStrike" baseline="0" dirty="0">
                <a:latin typeface="Lotus-Light"/>
              </a:rPr>
              <a:t>الخميس  23/ 10 / 1445 هـ إجازة مطولة </a:t>
            </a:r>
          </a:p>
        </p:txBody>
      </p:sp>
    </p:spTree>
    <p:extLst>
      <p:ext uri="{BB962C8B-B14F-4D97-AF65-F5344CB8AC3E}">
        <p14:creationId xmlns:p14="http://schemas.microsoft.com/office/powerpoint/2010/main" val="19533397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715</Words>
  <Application>Microsoft Office PowerPoint</Application>
  <PresentationFormat>شاشة عريضة</PresentationFormat>
  <Paragraphs>131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9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11" baseType="lpstr">
      <vt:lpstr>Arial</vt:lpstr>
      <vt:lpstr>Arial,Bold</vt:lpstr>
      <vt:lpstr>AXtManalBLack</vt:lpstr>
      <vt:lpstr>Calibri</vt:lpstr>
      <vt:lpstr>Calibri Light</vt:lpstr>
      <vt:lpstr>GeezaPro</vt:lpstr>
      <vt:lpstr>Lotus-Bold</vt:lpstr>
      <vt:lpstr>Lotus-Light</vt:lpstr>
      <vt:lpstr>Wingdings</vt:lpstr>
      <vt:lpstr>نسق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برزنتيشن علوم المرحلة الابتدائية</dc:creator>
  <cp:keywords>برزنتيشن علوم المرحلة الابتدائية</cp:keywords>
  <cp:lastModifiedBy>يوسف البلوي</cp:lastModifiedBy>
  <cp:revision>95</cp:revision>
  <dcterms:created xsi:type="dcterms:W3CDTF">2023-08-05T11:54:30Z</dcterms:created>
  <dcterms:modified xsi:type="dcterms:W3CDTF">2024-02-12T03:56:08Z</dcterms:modified>
</cp:coreProperties>
</file>