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CCC"/>
    <a:srgbClr val="FEFAF7"/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>
        <p:scale>
          <a:sx n="100" d="100"/>
          <a:sy n="100" d="100"/>
        </p:scale>
        <p:origin x="485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30/07/45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t.me/Presentationyose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" name="مجموعة 118">
            <a:extLst>
              <a:ext uri="{FF2B5EF4-FFF2-40B4-BE49-F238E27FC236}">
                <a16:creationId xmlns:a16="http://schemas.microsoft.com/office/drawing/2014/main" id="{8CB46710-51DC-406C-8B83-D9DFE00E9A22}"/>
              </a:ext>
            </a:extLst>
          </p:cNvPr>
          <p:cNvGrpSpPr/>
          <p:nvPr/>
        </p:nvGrpSpPr>
        <p:grpSpPr>
          <a:xfrm>
            <a:off x="3112750" y="3628452"/>
            <a:ext cx="2874691" cy="1331771"/>
            <a:chOff x="2813987" y="1181846"/>
            <a:chExt cx="2993493" cy="1572523"/>
          </a:xfrm>
        </p:grpSpPr>
        <p:grpSp>
          <p:nvGrpSpPr>
            <p:cNvPr id="451" name="مجموعة 119">
              <a:extLst>
                <a:ext uri="{FF2B5EF4-FFF2-40B4-BE49-F238E27FC236}">
                  <a16:creationId xmlns:a16="http://schemas.microsoft.com/office/drawing/2014/main" id="{D4050941-F753-4D10-866D-F7FC9C43AD9E}"/>
                </a:ext>
              </a:extLst>
            </p:cNvPr>
            <p:cNvGrpSpPr/>
            <p:nvPr/>
          </p:nvGrpSpPr>
          <p:grpSpPr>
            <a:xfrm>
              <a:off x="2902505" y="1181846"/>
              <a:ext cx="2885910" cy="1572523"/>
              <a:chOff x="10394768" y="1154097"/>
              <a:chExt cx="1709438" cy="1448701"/>
            </a:xfrm>
          </p:grpSpPr>
          <p:grpSp>
            <p:nvGrpSpPr>
              <p:cNvPr id="458" name="مجموعة 129">
                <a:extLst>
                  <a:ext uri="{FF2B5EF4-FFF2-40B4-BE49-F238E27FC236}">
                    <a16:creationId xmlns:a16="http://schemas.microsoft.com/office/drawing/2014/main" id="{93308A94-8760-4A7F-B73A-6B4C04C7D048}"/>
                  </a:ext>
                </a:extLst>
              </p:cNvPr>
              <p:cNvGrpSpPr/>
              <p:nvPr/>
            </p:nvGrpSpPr>
            <p:grpSpPr>
              <a:xfrm>
                <a:off x="10394768" y="1426102"/>
                <a:ext cx="1709438" cy="1176696"/>
                <a:chOff x="6211590" y="1166448"/>
                <a:chExt cx="3393810" cy="1862764"/>
              </a:xfrm>
              <a:noFill/>
            </p:grpSpPr>
            <p:grpSp>
              <p:nvGrpSpPr>
                <p:cNvPr id="460" name="مجموعة 131">
                  <a:extLst>
                    <a:ext uri="{FF2B5EF4-FFF2-40B4-BE49-F238E27FC236}">
                      <a16:creationId xmlns:a16="http://schemas.microsoft.com/office/drawing/2014/main" id="{1C1E750B-FA0C-4C6F-B2AF-9433DF58A35F}"/>
                    </a:ext>
                  </a:extLst>
                </p:cNvPr>
                <p:cNvGrpSpPr/>
                <p:nvPr/>
              </p:nvGrpSpPr>
              <p:grpSpPr>
                <a:xfrm>
                  <a:off x="6211590" y="1166448"/>
                  <a:ext cx="3393810" cy="1854188"/>
                  <a:chOff x="5768533" y="1166448"/>
                  <a:chExt cx="3393810" cy="1854188"/>
                </a:xfrm>
                <a:grpFill/>
              </p:grpSpPr>
              <p:sp>
                <p:nvSpPr>
                  <p:cNvPr id="462" name="مستطيل 8">
                    <a:extLst>
                      <a:ext uri="{FF2B5EF4-FFF2-40B4-BE49-F238E27FC236}">
                        <a16:creationId xmlns:a16="http://schemas.microsoft.com/office/drawing/2014/main" id="{F4911396-0C60-4BA2-81A1-AF06C0E9D3F3}"/>
                      </a:ext>
                    </a:extLst>
                  </p:cNvPr>
                  <p:cNvSpPr/>
                  <p:nvPr/>
                </p:nvSpPr>
                <p:spPr>
                  <a:xfrm>
                    <a:off x="5779950" y="1166448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463" name="رابط مستقيم 134">
                    <a:extLst>
                      <a:ext uri="{FF2B5EF4-FFF2-40B4-BE49-F238E27FC236}">
                        <a16:creationId xmlns:a16="http://schemas.microsoft.com/office/drawing/2014/main" id="{C0B68BD9-6648-47B4-B17A-1D0B9BFF18D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رابط مستقيم 135">
                    <a:extLst>
                      <a:ext uri="{FF2B5EF4-FFF2-40B4-BE49-F238E27FC236}">
                        <a16:creationId xmlns:a16="http://schemas.microsoft.com/office/drawing/2014/main" id="{3BF2E3D3-F648-456E-BAFE-A9E4C682D66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رابط مستقيم 136">
                    <a:extLst>
                      <a:ext uri="{FF2B5EF4-FFF2-40B4-BE49-F238E27FC236}">
                        <a16:creationId xmlns:a16="http://schemas.microsoft.com/office/drawing/2014/main" id="{A2C64F9E-FA98-4259-B612-10BAE1CE2F2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1" name="رابط مستقيم 132">
                  <a:extLst>
                    <a:ext uri="{FF2B5EF4-FFF2-40B4-BE49-F238E27FC236}">
                      <a16:creationId xmlns:a16="http://schemas.microsoft.com/office/drawing/2014/main" id="{D0374475-68FF-4401-8EAF-9ADC0852CE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66199" y="1631450"/>
                  <a:ext cx="7432" cy="1397762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9" name="مستطيل: زوايا مستديرة 130">
                <a:extLst>
                  <a:ext uri="{FF2B5EF4-FFF2-40B4-BE49-F238E27FC236}">
                    <a16:creationId xmlns:a16="http://schemas.microsoft.com/office/drawing/2014/main" id="{C4C87CE3-77E0-4010-A830-AC41E305364A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الحادي عشر  18  -  22 / 11 /1445هـ </a:t>
                </a:r>
              </a:p>
            </p:txBody>
          </p:sp>
        </p:grpSp>
        <p:sp>
          <p:nvSpPr>
            <p:cNvPr id="452" name="مربع نص 120">
              <a:extLst>
                <a:ext uri="{FF2B5EF4-FFF2-40B4-BE49-F238E27FC236}">
                  <a16:creationId xmlns:a16="http://schemas.microsoft.com/office/drawing/2014/main" id="{53AD2788-1930-41F5-8B35-17A3B725519E}"/>
                </a:ext>
              </a:extLst>
            </p:cNvPr>
            <p:cNvSpPr txBox="1"/>
            <p:nvPr/>
          </p:nvSpPr>
          <p:spPr>
            <a:xfrm>
              <a:off x="2911990" y="2111914"/>
              <a:ext cx="2679341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مرجعيات الطالب   - القياس             68  – 72    </a:t>
              </a:r>
            </a:p>
          </p:txBody>
        </p:sp>
        <p:sp>
          <p:nvSpPr>
            <p:cNvPr id="453" name="مربع نص 121">
              <a:extLst>
                <a:ext uri="{FF2B5EF4-FFF2-40B4-BE49-F238E27FC236}">
                  <a16:creationId xmlns:a16="http://schemas.microsoft.com/office/drawing/2014/main" id="{1369CBFC-6807-4EF9-BEFC-BBFE881B415A}"/>
                </a:ext>
              </a:extLst>
            </p:cNvPr>
            <p:cNvSpPr txBox="1"/>
            <p:nvPr/>
          </p:nvSpPr>
          <p:spPr>
            <a:xfrm>
              <a:off x="2862715" y="2435627"/>
              <a:ext cx="2728617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أدوات علمية  -    المصطلحات        74 -  76</a:t>
              </a:r>
            </a:p>
          </p:txBody>
        </p:sp>
        <p:sp>
          <p:nvSpPr>
            <p:cNvPr id="454" name="مربع نص 124">
              <a:extLst>
                <a:ext uri="{FF2B5EF4-FFF2-40B4-BE49-F238E27FC236}">
                  <a16:creationId xmlns:a16="http://schemas.microsoft.com/office/drawing/2014/main" id="{859B264A-E88D-45AE-9029-2788BB46C209}"/>
                </a:ext>
              </a:extLst>
            </p:cNvPr>
            <p:cNvSpPr txBox="1"/>
            <p:nvPr/>
          </p:nvSpPr>
          <p:spPr>
            <a:xfrm>
              <a:off x="2813987" y="1468211"/>
              <a:ext cx="2993493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الحركة والطاقة </a:t>
              </a:r>
              <a:r>
                <a:rPr lang="ar-SA" sz="1050" b="1" i="0" u="none" strike="noStrike" baseline="0" dirty="0">
                  <a:latin typeface="Lotus-Light"/>
                </a:rPr>
                <a:t>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العاشر : الطاقة </a:t>
              </a:r>
            </a:p>
          </p:txBody>
        </p:sp>
        <p:sp>
          <p:nvSpPr>
            <p:cNvPr id="455" name="مربع نص 126">
              <a:extLst>
                <a:ext uri="{FF2B5EF4-FFF2-40B4-BE49-F238E27FC236}">
                  <a16:creationId xmlns:a16="http://schemas.microsoft.com/office/drawing/2014/main" id="{49DE8728-26D3-44ED-806E-37FE27BA9B16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56" name="مربع نص 127">
              <a:extLst>
                <a:ext uri="{FF2B5EF4-FFF2-40B4-BE49-F238E27FC236}">
                  <a16:creationId xmlns:a16="http://schemas.microsoft.com/office/drawing/2014/main" id="{30278373-0399-4601-AAB7-B0401B091795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57" name="مربع نص 307">
              <a:extLst>
                <a:ext uri="{FF2B5EF4-FFF2-40B4-BE49-F238E27FC236}">
                  <a16:creationId xmlns:a16="http://schemas.microsoft.com/office/drawing/2014/main" id="{FDDE7CB9-0033-4AEE-BE06-4444780B3BFD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699762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9" name="مجموعة 118">
            <a:extLst>
              <a:ext uri="{FF2B5EF4-FFF2-40B4-BE49-F238E27FC236}">
                <a16:creationId xmlns:a16="http://schemas.microsoft.com/office/drawing/2014/main" id="{82042A8B-F471-419F-AFD4-E7DF926F13D0}"/>
              </a:ext>
            </a:extLst>
          </p:cNvPr>
          <p:cNvGrpSpPr/>
          <p:nvPr/>
        </p:nvGrpSpPr>
        <p:grpSpPr>
          <a:xfrm>
            <a:off x="9247596" y="784606"/>
            <a:ext cx="2763650" cy="1331772"/>
            <a:chOff x="2902504" y="1181846"/>
            <a:chExt cx="2877862" cy="1572524"/>
          </a:xfrm>
        </p:grpSpPr>
        <p:grpSp>
          <p:nvGrpSpPr>
            <p:cNvPr id="120" name="مجموعة 119">
              <a:extLst>
                <a:ext uri="{FF2B5EF4-FFF2-40B4-BE49-F238E27FC236}">
                  <a16:creationId xmlns:a16="http://schemas.microsoft.com/office/drawing/2014/main" id="{BB28C549-DC71-4C8C-AEE0-3B812397AD4B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130" name="مجموعة 129">
                <a:extLst>
                  <a:ext uri="{FF2B5EF4-FFF2-40B4-BE49-F238E27FC236}">
                    <a16:creationId xmlns:a16="http://schemas.microsoft.com/office/drawing/2014/main" id="{755CCF64-9F9F-4FBA-8F3C-FF10A7A108EE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132" name="مجموعة 131">
                  <a:extLst>
                    <a:ext uri="{FF2B5EF4-FFF2-40B4-BE49-F238E27FC236}">
                      <a16:creationId xmlns:a16="http://schemas.microsoft.com/office/drawing/2014/main" id="{5E032D0D-9B85-47FA-93E3-907B0B87E80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134" name="مستطيل 8">
                    <a:extLst>
                      <a:ext uri="{FF2B5EF4-FFF2-40B4-BE49-F238E27FC236}">
                        <a16:creationId xmlns:a16="http://schemas.microsoft.com/office/drawing/2014/main" id="{FCB1C43A-C1F4-4F24-9E9D-9AD4B8A066D7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135" name="رابط مستقيم 134">
                    <a:extLst>
                      <a:ext uri="{FF2B5EF4-FFF2-40B4-BE49-F238E27FC236}">
                        <a16:creationId xmlns:a16="http://schemas.microsoft.com/office/drawing/2014/main" id="{1AE4F86D-1DD7-4AE1-B71D-60514DADA76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3" name="رابط مستقيم 132">
                  <a:extLst>
                    <a:ext uri="{FF2B5EF4-FFF2-40B4-BE49-F238E27FC236}">
                      <a16:creationId xmlns:a16="http://schemas.microsoft.com/office/drawing/2014/main" id="{5E6BE944-8777-4B3B-9125-9DC8C5B5C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مستطيل: زوايا مستديرة 130">
                <a:extLst>
                  <a:ext uri="{FF2B5EF4-FFF2-40B4-BE49-F238E27FC236}">
                    <a16:creationId xmlns:a16="http://schemas.microsoft.com/office/drawing/2014/main" id="{CD701472-14C1-4E50-8404-89D228FBD5D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الأول  22- 26 / 08 /1445هـ </a:t>
                </a:r>
              </a:p>
            </p:txBody>
          </p:sp>
        </p:grp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3106357" y="1895037"/>
              <a:ext cx="2058390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والاستعداد </a:t>
              </a:r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5DF6DB9B-CF5C-4DF2-BA4D-95490F2C6122}"/>
                </a:ext>
              </a:extLst>
            </p:cNvPr>
            <p:cNvSpPr txBox="1"/>
            <p:nvPr/>
          </p:nvSpPr>
          <p:spPr>
            <a:xfrm>
              <a:off x="2953498" y="1449426"/>
              <a:ext cx="2576545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التهيئة و الاستعداد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13056" y="5228451"/>
            <a:ext cx="11759331" cy="1368393"/>
            <a:chOff x="4846062" y="1122505"/>
            <a:chExt cx="7253376" cy="148853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46062" y="1122553"/>
              <a:ext cx="7253376" cy="1488491"/>
              <a:chOff x="-5247521" y="685915"/>
              <a:chExt cx="14400399" cy="2356351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5" y="1172426"/>
                <a:ext cx="3382393" cy="1854188"/>
              </a:xfrm>
              <a:prstGeom prst="roundRect">
                <a:avLst>
                  <a:gd name="adj" fmla="val 6056"/>
                </a:avLst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 dirty="0"/>
              </a:p>
            </p:txBody>
          </p:sp>
          <p:cxnSp>
            <p:nvCxnSpPr>
              <p:cNvPr id="645" name="رابط مستقيم 644">
                <a:extLst>
                  <a:ext uri="{FF2B5EF4-FFF2-40B4-BE49-F238E27FC236}">
                    <a16:creationId xmlns:a16="http://schemas.microsoft.com/office/drawing/2014/main" id="{FBADDEAA-529C-4A4D-A684-B115DA5B2670}"/>
                  </a:ext>
                </a:extLst>
              </p:cNvPr>
              <p:cNvCxnSpPr/>
              <p:nvPr/>
            </p:nvCxnSpPr>
            <p:spPr>
              <a:xfrm flipH="1">
                <a:off x="5770485" y="2099519"/>
                <a:ext cx="3382393" cy="0"/>
              </a:xfrm>
              <a:prstGeom prst="line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46503" y="685915"/>
                <a:ext cx="5488608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المعلمــ / ــة     : </a:t>
                </a:r>
                <a:r>
                  <a:rPr lang="ar-SA" sz="800" b="1" dirty="0">
                    <a:solidFill>
                      <a:srgbClr val="C00000"/>
                    </a:solidFill>
                    <a:latin typeface="Lotus-Light"/>
                  </a:rPr>
                  <a:t>..............................................</a:t>
                </a: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   التوقيع  </a:t>
                </a:r>
                <a:r>
                  <a:rPr lang="ar-SA" sz="400" b="1" dirty="0">
                    <a:solidFill>
                      <a:srgbClr val="C0000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مدير  المدرسة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-5247521" y="685915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bg1"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الأسبوع الثالث عشر  03  -  04 / 12 /1445هـ </a:t>
              </a:r>
            </a:p>
          </p:txBody>
        </p:sp>
      </p:grpSp>
      <p:sp>
        <p:nvSpPr>
          <p:cNvPr id="331" name="مربع نص 330">
            <a:extLst>
              <a:ext uri="{FF2B5EF4-FFF2-40B4-BE49-F238E27FC236}">
                <a16:creationId xmlns:a16="http://schemas.microsoft.com/office/drawing/2014/main" id="{B90B270A-E32A-460F-B892-B0D1DC1CEBD6}"/>
              </a:ext>
            </a:extLst>
          </p:cNvPr>
          <p:cNvSpPr txBox="1"/>
          <p:nvPr/>
        </p:nvSpPr>
        <p:spPr>
          <a:xfrm>
            <a:off x="9210329" y="5660804"/>
            <a:ext cx="274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latin typeface="Times New Roman,Bold"/>
              </a:rPr>
              <a:t>خطة علاجية </a:t>
            </a:r>
            <a:endParaRPr lang="ar-SA" sz="1400" dirty="0"/>
          </a:p>
        </p:txBody>
      </p: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479171" y="6213652"/>
            <a:ext cx="22243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004D65"/>
                </a:solidFill>
                <a:latin typeface="GeezaPro"/>
              </a:rPr>
              <a:t>نهاية الفصل الدراسي الثالث</a:t>
            </a:r>
            <a:endParaRPr lang="ar-SA" sz="1400" b="1" dirty="0"/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9803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2801127" y="292915"/>
            <a:ext cx="62967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latin typeface="Arial,Bold"/>
              </a:rPr>
              <a:t>توزيع مادة العلوم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للصف</a:t>
            </a:r>
            <a:r>
              <a:rPr lang="ar-SA" sz="1800" b="1" i="0" u="none" strike="noStrike" baseline="0" dirty="0">
                <a:latin typeface="Arial,Bold"/>
              </a:rPr>
              <a:t>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الأول</a:t>
            </a:r>
            <a:r>
              <a:rPr lang="ar-SA" sz="1800" b="1" i="0" u="none" strike="noStrike" baseline="0" dirty="0">
                <a:latin typeface="Arial,Bold"/>
              </a:rPr>
              <a:t>  الابتدائي الفصل الدراسي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الثالث</a:t>
            </a:r>
            <a:r>
              <a:rPr lang="ar-SA" sz="1800" b="1" i="0" u="none" strike="noStrike" baseline="0" dirty="0">
                <a:latin typeface="Arial,Bold"/>
              </a:rPr>
              <a:t>  لعام 1445  هــ</a:t>
            </a:r>
            <a:endParaRPr lang="ar-SA" dirty="0"/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10485" y="6665586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347" y="124310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6695" y="139673"/>
            <a:ext cx="852951" cy="426476"/>
          </a:xfrm>
          <a:prstGeom prst="rect">
            <a:avLst/>
          </a:prstGeom>
        </p:spPr>
      </p:pic>
      <p:grpSp>
        <p:nvGrpSpPr>
          <p:cNvPr id="265" name="مجموعة 118">
            <a:extLst>
              <a:ext uri="{FF2B5EF4-FFF2-40B4-BE49-F238E27FC236}">
                <a16:creationId xmlns:a16="http://schemas.microsoft.com/office/drawing/2014/main" id="{4108EB67-0173-499B-AB3B-1CB29F7497B3}"/>
              </a:ext>
            </a:extLst>
          </p:cNvPr>
          <p:cNvGrpSpPr/>
          <p:nvPr/>
        </p:nvGrpSpPr>
        <p:grpSpPr>
          <a:xfrm>
            <a:off x="6301327" y="782677"/>
            <a:ext cx="2848252" cy="1331772"/>
            <a:chOff x="2814406" y="1181846"/>
            <a:chExt cx="2965960" cy="1572524"/>
          </a:xfrm>
        </p:grpSpPr>
        <p:grpSp>
          <p:nvGrpSpPr>
            <p:cNvPr id="266" name="مجموعة 119">
              <a:extLst>
                <a:ext uri="{FF2B5EF4-FFF2-40B4-BE49-F238E27FC236}">
                  <a16:creationId xmlns:a16="http://schemas.microsoft.com/office/drawing/2014/main" id="{DF51D6D9-B3D8-433D-BCE3-6CCB9A96233F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278" name="مجموعة 129">
                <a:extLst>
                  <a:ext uri="{FF2B5EF4-FFF2-40B4-BE49-F238E27FC236}">
                    <a16:creationId xmlns:a16="http://schemas.microsoft.com/office/drawing/2014/main" id="{A99BFAA6-30D1-4449-9461-3AAFFAE165D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280" name="مجموعة 131">
                  <a:extLst>
                    <a:ext uri="{FF2B5EF4-FFF2-40B4-BE49-F238E27FC236}">
                      <a16:creationId xmlns:a16="http://schemas.microsoft.com/office/drawing/2014/main" id="{E7FCAEEF-AF00-4BF1-8BBE-9F40F74009EE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289" name="مستطيل 8">
                    <a:extLst>
                      <a:ext uri="{FF2B5EF4-FFF2-40B4-BE49-F238E27FC236}">
                        <a16:creationId xmlns:a16="http://schemas.microsoft.com/office/drawing/2014/main" id="{98BE46F3-1078-4131-969F-D514F8B5EB8D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290" name="رابط مستقيم 134">
                    <a:extLst>
                      <a:ext uri="{FF2B5EF4-FFF2-40B4-BE49-F238E27FC236}">
                        <a16:creationId xmlns:a16="http://schemas.microsoft.com/office/drawing/2014/main" id="{3C89ED2B-17AA-4F65-A533-E42A23F1B3D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رابط مستقيم 135">
                    <a:extLst>
                      <a:ext uri="{FF2B5EF4-FFF2-40B4-BE49-F238E27FC236}">
                        <a16:creationId xmlns:a16="http://schemas.microsoft.com/office/drawing/2014/main" id="{C57F27CB-2DDC-46FA-A8E4-53D10235918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رابط مستقيم 136">
                    <a:extLst>
                      <a:ext uri="{FF2B5EF4-FFF2-40B4-BE49-F238E27FC236}">
                        <a16:creationId xmlns:a16="http://schemas.microsoft.com/office/drawing/2014/main" id="{88104593-61BF-4EFF-A5A9-B3889787220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1" name="رابط مستقيم 132">
                  <a:extLst>
                    <a:ext uri="{FF2B5EF4-FFF2-40B4-BE49-F238E27FC236}">
                      <a16:creationId xmlns:a16="http://schemas.microsoft.com/office/drawing/2014/main" id="{247C184F-24C9-4FDE-B1F4-0F3182A08D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9" name="مستطيل: زوايا مستديرة 130">
                <a:extLst>
                  <a:ext uri="{FF2B5EF4-FFF2-40B4-BE49-F238E27FC236}">
                    <a16:creationId xmlns:a16="http://schemas.microsoft.com/office/drawing/2014/main" id="{A218C601-4B10-4B9D-A624-7B00D12C028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الثاني  29/ 08  -  04 / 09 /1445هـ </a:t>
                </a:r>
              </a:p>
            </p:txBody>
          </p:sp>
        </p:grpSp>
        <p:sp>
          <p:nvSpPr>
            <p:cNvPr id="267" name="مربع نص 120">
              <a:extLst>
                <a:ext uri="{FF2B5EF4-FFF2-40B4-BE49-F238E27FC236}">
                  <a16:creationId xmlns:a16="http://schemas.microsoft.com/office/drawing/2014/main" id="{09E51FDD-FC36-4ED2-9074-50F661064A35}"/>
                </a:ext>
              </a:extLst>
            </p:cNvPr>
            <p:cNvSpPr txBox="1"/>
            <p:nvPr/>
          </p:nvSpPr>
          <p:spPr>
            <a:xfrm>
              <a:off x="2887279" y="1795945"/>
              <a:ext cx="265054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الطقس من حولنا </a:t>
              </a:r>
              <a:r>
                <a:rPr lang="ar-SA" sz="1000" b="1" i="0" u="none" strike="noStrike" baseline="0" dirty="0">
                  <a:latin typeface="Lotus-Light"/>
                </a:rPr>
                <a:t>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</a:t>
              </a:r>
              <a:r>
                <a:rPr lang="ar-SA" sz="1000" b="1" i="0" u="none" strike="noStrike" baseline="0" dirty="0">
                  <a:latin typeface="Lotus-Light"/>
                </a:rPr>
                <a:t>10 – 13  </a:t>
              </a:r>
            </a:p>
          </p:txBody>
        </p:sp>
        <p:sp>
          <p:nvSpPr>
            <p:cNvPr id="268" name="مربع نص 121">
              <a:extLst>
                <a:ext uri="{FF2B5EF4-FFF2-40B4-BE49-F238E27FC236}">
                  <a16:creationId xmlns:a16="http://schemas.microsoft.com/office/drawing/2014/main" id="{81E98BD7-0B17-401E-BCAF-87E8234AABE9}"/>
                </a:ext>
              </a:extLst>
            </p:cNvPr>
            <p:cNvSpPr txBox="1"/>
            <p:nvPr/>
          </p:nvSpPr>
          <p:spPr>
            <a:xfrm>
              <a:off x="2824058" y="2143281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ما الطقس                                       </a:t>
              </a:r>
              <a:r>
                <a:rPr lang="ar-SA" sz="1000" b="1" i="0" u="none" strike="noStrike" baseline="0" dirty="0">
                  <a:latin typeface="Lotus-Light"/>
                </a:rPr>
                <a:t>14 -  15 </a:t>
              </a:r>
            </a:p>
          </p:txBody>
        </p:sp>
        <p:sp>
          <p:nvSpPr>
            <p:cNvPr id="269" name="مربع نص 124">
              <a:extLst>
                <a:ext uri="{FF2B5EF4-FFF2-40B4-BE49-F238E27FC236}">
                  <a16:creationId xmlns:a16="http://schemas.microsoft.com/office/drawing/2014/main" id="{541E3A2C-52AC-4B28-AB7E-6A413E034B60}"/>
                </a:ext>
              </a:extLst>
            </p:cNvPr>
            <p:cNvSpPr txBox="1"/>
            <p:nvPr/>
          </p:nvSpPr>
          <p:spPr>
            <a:xfrm>
              <a:off x="2907858" y="1481001"/>
              <a:ext cx="2867278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الطقس    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–     الطقس و الفصول  </a:t>
              </a:r>
              <a:endParaRPr lang="ar-SA" sz="11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275" name="مربع نص 126">
              <a:extLst>
                <a:ext uri="{FF2B5EF4-FFF2-40B4-BE49-F238E27FC236}">
                  <a16:creationId xmlns:a16="http://schemas.microsoft.com/office/drawing/2014/main" id="{1885BB3D-4995-4718-A7EE-036A98403A40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6" name="مربع نص 127">
              <a:extLst>
                <a:ext uri="{FF2B5EF4-FFF2-40B4-BE49-F238E27FC236}">
                  <a16:creationId xmlns:a16="http://schemas.microsoft.com/office/drawing/2014/main" id="{6B3BAE56-01AE-49F3-B2F0-B05BAA3FF63D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7" name="مربع نص 307">
              <a:extLst>
                <a:ext uri="{FF2B5EF4-FFF2-40B4-BE49-F238E27FC236}">
                  <a16:creationId xmlns:a16="http://schemas.microsoft.com/office/drawing/2014/main" id="{02AD143E-ADF5-4BA1-AFD2-88AAA75AD13A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6" name="مربع نص 121">
              <a:extLst>
                <a:ext uri="{FF2B5EF4-FFF2-40B4-BE49-F238E27FC236}">
                  <a16:creationId xmlns:a16="http://schemas.microsoft.com/office/drawing/2014/main" id="{C32E9781-2DF6-45D9-A059-34DA25B02D54}"/>
                </a:ext>
              </a:extLst>
            </p:cNvPr>
            <p:cNvSpPr txBox="1"/>
            <p:nvPr/>
          </p:nvSpPr>
          <p:spPr>
            <a:xfrm>
              <a:off x="2814406" y="2456846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أقيس الطقس –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        </a:t>
              </a:r>
              <a:r>
                <a:rPr lang="ar-SA" sz="1000" b="1" i="0" u="none" strike="noStrike" baseline="0" dirty="0">
                  <a:latin typeface="Lotus-Light"/>
                </a:rPr>
                <a:t>16 – 17              </a:t>
              </a:r>
            </a:p>
          </p:txBody>
        </p:sp>
      </p:grpSp>
      <p:grpSp>
        <p:nvGrpSpPr>
          <p:cNvPr id="293" name="مجموعة 118">
            <a:extLst>
              <a:ext uri="{FF2B5EF4-FFF2-40B4-BE49-F238E27FC236}">
                <a16:creationId xmlns:a16="http://schemas.microsoft.com/office/drawing/2014/main" id="{9F275FD3-18E6-4683-B42C-981A42B2EB1B}"/>
              </a:ext>
            </a:extLst>
          </p:cNvPr>
          <p:cNvGrpSpPr/>
          <p:nvPr/>
        </p:nvGrpSpPr>
        <p:grpSpPr>
          <a:xfrm>
            <a:off x="3162191" y="775601"/>
            <a:ext cx="2825248" cy="1348595"/>
            <a:chOff x="2865472" y="1161982"/>
            <a:chExt cx="2942007" cy="1592388"/>
          </a:xfrm>
        </p:grpSpPr>
        <p:grpSp>
          <p:nvGrpSpPr>
            <p:cNvPr id="294" name="مجموعة 119">
              <a:extLst>
                <a:ext uri="{FF2B5EF4-FFF2-40B4-BE49-F238E27FC236}">
                  <a16:creationId xmlns:a16="http://schemas.microsoft.com/office/drawing/2014/main" id="{24C61F66-AC86-4269-9752-8BF3931CFD81}"/>
                </a:ext>
              </a:extLst>
            </p:cNvPr>
            <p:cNvGrpSpPr/>
            <p:nvPr/>
          </p:nvGrpSpPr>
          <p:grpSpPr>
            <a:xfrm>
              <a:off x="2902503" y="1161982"/>
              <a:ext cx="2881554" cy="1592388"/>
              <a:chOff x="10394768" y="1135797"/>
              <a:chExt cx="1706858" cy="1467002"/>
            </a:xfrm>
          </p:grpSpPr>
          <p:grpSp>
            <p:nvGrpSpPr>
              <p:cNvPr id="301" name="مجموعة 129">
                <a:extLst>
                  <a:ext uri="{FF2B5EF4-FFF2-40B4-BE49-F238E27FC236}">
                    <a16:creationId xmlns:a16="http://schemas.microsoft.com/office/drawing/2014/main" id="{C6A6177F-DEC4-4898-9F47-C554CA195D86}"/>
                  </a:ext>
                </a:extLst>
              </p:cNvPr>
              <p:cNvGrpSpPr/>
              <p:nvPr/>
            </p:nvGrpSpPr>
            <p:grpSpPr>
              <a:xfrm>
                <a:off x="10394768" y="1410667"/>
                <a:ext cx="1703687" cy="1192132"/>
                <a:chOff x="6211590" y="1142013"/>
                <a:chExt cx="3382393" cy="1887199"/>
              </a:xfrm>
              <a:noFill/>
            </p:grpSpPr>
            <p:grpSp>
              <p:nvGrpSpPr>
                <p:cNvPr id="303" name="مجموعة 131">
                  <a:extLst>
                    <a:ext uri="{FF2B5EF4-FFF2-40B4-BE49-F238E27FC236}">
                      <a16:creationId xmlns:a16="http://schemas.microsoft.com/office/drawing/2014/main" id="{0D9FDFE6-EE09-4822-933E-51E60B106DD6}"/>
                    </a:ext>
                  </a:extLst>
                </p:cNvPr>
                <p:cNvGrpSpPr/>
                <p:nvPr/>
              </p:nvGrpSpPr>
              <p:grpSpPr>
                <a:xfrm>
                  <a:off x="6211590" y="1142013"/>
                  <a:ext cx="3382393" cy="1876258"/>
                  <a:chOff x="5768533" y="1142013"/>
                  <a:chExt cx="3382393" cy="1876258"/>
                </a:xfrm>
                <a:grpFill/>
              </p:grpSpPr>
              <p:sp>
                <p:nvSpPr>
                  <p:cNvPr id="329" name="مستطيل 8">
                    <a:extLst>
                      <a:ext uri="{FF2B5EF4-FFF2-40B4-BE49-F238E27FC236}">
                        <a16:creationId xmlns:a16="http://schemas.microsoft.com/office/drawing/2014/main" id="{6D0BB30B-F4D1-4532-9691-A07463B00C06}"/>
                      </a:ext>
                    </a:extLst>
                  </p:cNvPr>
                  <p:cNvSpPr/>
                  <p:nvPr/>
                </p:nvSpPr>
                <p:spPr>
                  <a:xfrm>
                    <a:off x="5776783" y="1142013"/>
                    <a:ext cx="3369950" cy="187625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30" name="رابط مستقيم 134">
                    <a:extLst>
                      <a:ext uri="{FF2B5EF4-FFF2-40B4-BE49-F238E27FC236}">
                        <a16:creationId xmlns:a16="http://schemas.microsoft.com/office/drawing/2014/main" id="{1962A486-9C91-4870-BB9C-27B7A76DC4B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2" name="رابط مستقيم 135">
                    <a:extLst>
                      <a:ext uri="{FF2B5EF4-FFF2-40B4-BE49-F238E27FC236}">
                        <a16:creationId xmlns:a16="http://schemas.microsoft.com/office/drawing/2014/main" id="{D10FFA1F-90C2-4BCC-AF35-D254393604D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5" name="رابط مستقيم 136">
                    <a:extLst>
                      <a:ext uri="{FF2B5EF4-FFF2-40B4-BE49-F238E27FC236}">
                        <a16:creationId xmlns:a16="http://schemas.microsoft.com/office/drawing/2014/main" id="{724496F6-F67B-4E65-BBFB-CEBBE7085C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6" name="رابط مستقيم 132">
                  <a:extLst>
                    <a:ext uri="{FF2B5EF4-FFF2-40B4-BE49-F238E27FC236}">
                      <a16:creationId xmlns:a16="http://schemas.microsoft.com/office/drawing/2014/main" id="{3E7CC63B-B1E9-4A05-8CC4-6B9F38BA0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2" name="مستطيل: زوايا مستديرة 130">
                <a:extLst>
                  <a:ext uri="{FF2B5EF4-FFF2-40B4-BE49-F238E27FC236}">
                    <a16:creationId xmlns:a16="http://schemas.microsoft.com/office/drawing/2014/main" id="{D7222833-DF78-48CE-9FEC-2007F42F376F}"/>
                  </a:ext>
                </a:extLst>
              </p:cNvPr>
              <p:cNvSpPr/>
              <p:nvPr/>
            </p:nvSpPr>
            <p:spPr>
              <a:xfrm>
                <a:off x="10397939" y="11357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الثالث  07 - 11 / 09 /1445هـ </a:t>
                </a:r>
              </a:p>
            </p:txBody>
          </p:sp>
        </p:grpSp>
        <p:sp>
          <p:nvSpPr>
            <p:cNvPr id="295" name="مربع نص 120">
              <a:extLst>
                <a:ext uri="{FF2B5EF4-FFF2-40B4-BE49-F238E27FC236}">
                  <a16:creationId xmlns:a16="http://schemas.microsoft.com/office/drawing/2014/main" id="{86D1D127-AC5B-4B2B-B91B-88FDA8BA369F}"/>
                </a:ext>
              </a:extLst>
            </p:cNvPr>
            <p:cNvSpPr txBox="1"/>
            <p:nvPr/>
          </p:nvSpPr>
          <p:spPr>
            <a:xfrm>
              <a:off x="2898811" y="1809915"/>
              <a:ext cx="268774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الفصول الأربعة  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</a:t>
              </a:r>
              <a:r>
                <a:rPr lang="ar-SA" sz="1000" b="1" i="0" u="none" strike="noStrike" baseline="0" dirty="0">
                  <a:latin typeface="Lotus-Light"/>
                </a:rPr>
                <a:t>18 – 19 </a:t>
              </a:r>
            </a:p>
          </p:txBody>
        </p:sp>
        <p:sp>
          <p:nvSpPr>
            <p:cNvPr id="296" name="مربع نص 121">
              <a:extLst>
                <a:ext uri="{FF2B5EF4-FFF2-40B4-BE49-F238E27FC236}">
                  <a16:creationId xmlns:a16="http://schemas.microsoft.com/office/drawing/2014/main" id="{17B747FE-6128-41A6-830E-FF8FE83A1DA9}"/>
                </a:ext>
              </a:extLst>
            </p:cNvPr>
            <p:cNvSpPr txBox="1"/>
            <p:nvPr/>
          </p:nvSpPr>
          <p:spPr>
            <a:xfrm>
              <a:off x="2882573" y="2120513"/>
              <a:ext cx="271275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ماذا يحدث في الربيع-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ماذا يحدث في الصيف  </a:t>
              </a:r>
              <a:r>
                <a:rPr lang="ar-SA" sz="1000" b="1" i="0" u="none" strike="noStrike" baseline="0" dirty="0">
                  <a:latin typeface="Lotus-Light"/>
                </a:rPr>
                <a:t>20- 22</a:t>
              </a:r>
            </a:p>
          </p:txBody>
        </p:sp>
        <p:sp>
          <p:nvSpPr>
            <p:cNvPr id="297" name="مربع نص 124">
              <a:extLst>
                <a:ext uri="{FF2B5EF4-FFF2-40B4-BE49-F238E27FC236}">
                  <a16:creationId xmlns:a16="http://schemas.microsoft.com/office/drawing/2014/main" id="{2BFFB008-4DD9-4BAD-8E5E-52553F12EE84}"/>
                </a:ext>
              </a:extLst>
            </p:cNvPr>
            <p:cNvSpPr txBox="1"/>
            <p:nvPr/>
          </p:nvSpPr>
          <p:spPr>
            <a:xfrm>
              <a:off x="3008413" y="1438220"/>
              <a:ext cx="2799066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الطقس    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–     الطقس و الفصول  </a:t>
              </a:r>
              <a:endParaRPr lang="ar-SA" sz="11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298" name="مربع نص 126">
              <a:extLst>
                <a:ext uri="{FF2B5EF4-FFF2-40B4-BE49-F238E27FC236}">
                  <a16:creationId xmlns:a16="http://schemas.microsoft.com/office/drawing/2014/main" id="{E7ED64F3-B962-4A0F-A305-3AEDC9F74580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99" name="مربع نص 127">
              <a:extLst>
                <a:ext uri="{FF2B5EF4-FFF2-40B4-BE49-F238E27FC236}">
                  <a16:creationId xmlns:a16="http://schemas.microsoft.com/office/drawing/2014/main" id="{6DDE41EE-54E2-4E41-B2C6-27EA9A0946FC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0" name="مربع نص 307">
              <a:extLst>
                <a:ext uri="{FF2B5EF4-FFF2-40B4-BE49-F238E27FC236}">
                  <a16:creationId xmlns:a16="http://schemas.microsoft.com/office/drawing/2014/main" id="{DEA46F4D-A71B-4E97-BDD3-37AC86FB5786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7" name="مربع نص 121">
              <a:extLst>
                <a:ext uri="{FF2B5EF4-FFF2-40B4-BE49-F238E27FC236}">
                  <a16:creationId xmlns:a16="http://schemas.microsoft.com/office/drawing/2014/main" id="{3F4950BC-D5C8-4858-87E1-9ABEE4D4E23A}"/>
                </a:ext>
              </a:extLst>
            </p:cNvPr>
            <p:cNvSpPr txBox="1"/>
            <p:nvPr/>
          </p:nvSpPr>
          <p:spPr>
            <a:xfrm>
              <a:off x="2865472" y="2445169"/>
              <a:ext cx="275148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ماذا يحدث في الخريف -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ماذا يحدث في الشتاء  </a:t>
              </a:r>
              <a:r>
                <a:rPr lang="ar-SA" sz="1000" b="1" i="0" u="none" strike="noStrike" baseline="0" dirty="0">
                  <a:latin typeface="Lotus-Light"/>
                </a:rPr>
                <a:t>23- 24</a:t>
              </a:r>
            </a:p>
          </p:txBody>
        </p:sp>
      </p:grpSp>
      <p:grpSp>
        <p:nvGrpSpPr>
          <p:cNvPr id="337" name="مجموعة 118">
            <a:extLst>
              <a:ext uri="{FF2B5EF4-FFF2-40B4-BE49-F238E27FC236}">
                <a16:creationId xmlns:a16="http://schemas.microsoft.com/office/drawing/2014/main" id="{9726D4DC-1515-47ED-9FE4-011D41642876}"/>
              </a:ext>
            </a:extLst>
          </p:cNvPr>
          <p:cNvGrpSpPr/>
          <p:nvPr/>
        </p:nvGrpSpPr>
        <p:grpSpPr>
          <a:xfrm>
            <a:off x="288459" y="780989"/>
            <a:ext cx="2794514" cy="1351775"/>
            <a:chOff x="2871823" y="1181846"/>
            <a:chExt cx="2910003" cy="1596144"/>
          </a:xfrm>
        </p:grpSpPr>
        <p:grpSp>
          <p:nvGrpSpPr>
            <p:cNvPr id="338" name="مجموعة 119">
              <a:extLst>
                <a:ext uri="{FF2B5EF4-FFF2-40B4-BE49-F238E27FC236}">
                  <a16:creationId xmlns:a16="http://schemas.microsoft.com/office/drawing/2014/main" id="{671BBE08-CD5B-4CF2-ADDA-1712862A387D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46" name="مجموعة 129">
                <a:extLst>
                  <a:ext uri="{FF2B5EF4-FFF2-40B4-BE49-F238E27FC236}">
                    <a16:creationId xmlns:a16="http://schemas.microsoft.com/office/drawing/2014/main" id="{7AD35FEA-88C6-469F-A894-8D0470D006E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48" name="مجموعة 131">
                  <a:extLst>
                    <a:ext uri="{FF2B5EF4-FFF2-40B4-BE49-F238E27FC236}">
                      <a16:creationId xmlns:a16="http://schemas.microsoft.com/office/drawing/2014/main" id="{D8B144CB-A285-4D28-B349-63F3FC4F4FAC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50" name="مستطيل 8">
                    <a:extLst>
                      <a:ext uri="{FF2B5EF4-FFF2-40B4-BE49-F238E27FC236}">
                        <a16:creationId xmlns:a16="http://schemas.microsoft.com/office/drawing/2014/main" id="{7DEDACFB-72FE-4C22-8AC1-44EB16874428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351" name="رابط مستقيم 134">
                    <a:extLst>
                      <a:ext uri="{FF2B5EF4-FFF2-40B4-BE49-F238E27FC236}">
                        <a16:creationId xmlns:a16="http://schemas.microsoft.com/office/drawing/2014/main" id="{5BD3DB2A-F69D-47B9-AD0D-197F2337828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رابط مستقيم 135">
                    <a:extLst>
                      <a:ext uri="{FF2B5EF4-FFF2-40B4-BE49-F238E27FC236}">
                        <a16:creationId xmlns:a16="http://schemas.microsoft.com/office/drawing/2014/main" id="{1D543973-244D-4D17-B517-11E690C8209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رابط مستقيم 136">
                    <a:extLst>
                      <a:ext uri="{FF2B5EF4-FFF2-40B4-BE49-F238E27FC236}">
                        <a16:creationId xmlns:a16="http://schemas.microsoft.com/office/drawing/2014/main" id="{DDAF67C3-5748-48F3-9054-ACF5CF471EB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9" name="رابط مستقيم 132">
                  <a:extLst>
                    <a:ext uri="{FF2B5EF4-FFF2-40B4-BE49-F238E27FC236}">
                      <a16:creationId xmlns:a16="http://schemas.microsoft.com/office/drawing/2014/main" id="{48089AFF-17F8-4D86-9431-8EF170BEF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75530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7" name="مستطيل: زوايا مستديرة 130">
                <a:extLst>
                  <a:ext uri="{FF2B5EF4-FFF2-40B4-BE49-F238E27FC236}">
                    <a16:creationId xmlns:a16="http://schemas.microsoft.com/office/drawing/2014/main" id="{3CC6A9DC-6248-4F54-B5EC-3F567B92E5E3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الرابع   14 -  18 / 09 /1445هـ </a:t>
                </a:r>
              </a:p>
            </p:txBody>
          </p:sp>
        </p:grpSp>
        <p:sp>
          <p:nvSpPr>
            <p:cNvPr id="339" name="مربع نص 120">
              <a:extLst>
                <a:ext uri="{FF2B5EF4-FFF2-40B4-BE49-F238E27FC236}">
                  <a16:creationId xmlns:a16="http://schemas.microsoft.com/office/drawing/2014/main" id="{AE2FC9E6-B703-48F7-9C65-B84FF23FA11C}"/>
                </a:ext>
              </a:extLst>
            </p:cNvPr>
            <p:cNvSpPr txBox="1"/>
            <p:nvPr/>
          </p:nvSpPr>
          <p:spPr>
            <a:xfrm>
              <a:off x="2876849" y="1791469"/>
              <a:ext cx="272407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وأكتب-العلوم والرياضيات</a:t>
              </a:r>
              <a:r>
                <a:rPr lang="ar-SA" sz="1050" b="1" i="0" u="none" strike="noStrike" baseline="0" dirty="0">
                  <a:latin typeface="Lotus-Light"/>
                </a:rPr>
                <a:t>  25 – 26 </a:t>
              </a:r>
            </a:p>
          </p:txBody>
        </p:sp>
        <p:sp>
          <p:nvSpPr>
            <p:cNvPr id="340" name="مربع نص 121">
              <a:extLst>
                <a:ext uri="{FF2B5EF4-FFF2-40B4-BE49-F238E27FC236}">
                  <a16:creationId xmlns:a16="http://schemas.microsoft.com/office/drawing/2014/main" id="{E91BA61D-0E51-4A58-BBC9-BD920AF79345}"/>
                </a:ext>
              </a:extLst>
            </p:cNvPr>
            <p:cNvSpPr txBox="1"/>
            <p:nvPr/>
          </p:nvSpPr>
          <p:spPr>
            <a:xfrm>
              <a:off x="2871823" y="2130253"/>
              <a:ext cx="2724195" cy="2725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مراجعة الفصل الثامن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المهارات و الأفكار العلمية  27 - 28</a:t>
              </a:r>
              <a:endParaRPr lang="ar-SA" sz="900" b="1" i="0" u="none" strike="noStrike" baseline="0" dirty="0">
                <a:latin typeface="Lotus-Light"/>
              </a:endParaRPr>
            </a:p>
          </p:txBody>
        </p:sp>
        <p:sp>
          <p:nvSpPr>
            <p:cNvPr id="341" name="مربع نص 124">
              <a:extLst>
                <a:ext uri="{FF2B5EF4-FFF2-40B4-BE49-F238E27FC236}">
                  <a16:creationId xmlns:a16="http://schemas.microsoft.com/office/drawing/2014/main" id="{03B36E35-2475-4AD6-8C46-EFC9F633EDB2}"/>
                </a:ext>
              </a:extLst>
            </p:cNvPr>
            <p:cNvSpPr txBox="1"/>
            <p:nvPr/>
          </p:nvSpPr>
          <p:spPr>
            <a:xfrm>
              <a:off x="2876851" y="1483387"/>
              <a:ext cx="2904975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الطقس    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–     الطقس و الفصول  </a:t>
              </a:r>
              <a:endParaRPr lang="ar-SA" sz="11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342" name="مربع نص 126">
              <a:extLst>
                <a:ext uri="{FF2B5EF4-FFF2-40B4-BE49-F238E27FC236}">
                  <a16:creationId xmlns:a16="http://schemas.microsoft.com/office/drawing/2014/main" id="{545AF181-A589-489D-814D-6F4E5246A387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44" name="مربع نص 127">
              <a:extLst>
                <a:ext uri="{FF2B5EF4-FFF2-40B4-BE49-F238E27FC236}">
                  <a16:creationId xmlns:a16="http://schemas.microsoft.com/office/drawing/2014/main" id="{9A1CB726-DC2D-4805-AE5E-01A9CDF4651A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45" name="مربع نص 307">
              <a:extLst>
                <a:ext uri="{FF2B5EF4-FFF2-40B4-BE49-F238E27FC236}">
                  <a16:creationId xmlns:a16="http://schemas.microsoft.com/office/drawing/2014/main" id="{E0EA8BBC-F0E4-4A3F-BE90-1E0141AA49C9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8" name="مربع نص 121">
              <a:extLst>
                <a:ext uri="{FF2B5EF4-FFF2-40B4-BE49-F238E27FC236}">
                  <a16:creationId xmlns:a16="http://schemas.microsoft.com/office/drawing/2014/main" id="{A1B46DA3-B1D8-49E0-A5F6-769BDDB8191E}"/>
                </a:ext>
              </a:extLst>
            </p:cNvPr>
            <p:cNvSpPr txBox="1"/>
            <p:nvPr/>
          </p:nvSpPr>
          <p:spPr>
            <a:xfrm>
              <a:off x="2900595" y="2478172"/>
              <a:ext cx="2695423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المهارات و الأفكار العلمية                      28</a:t>
              </a:r>
            </a:p>
          </p:txBody>
        </p:sp>
      </p:grpSp>
      <p:grpSp>
        <p:nvGrpSpPr>
          <p:cNvPr id="354" name="مجموعة 118">
            <a:extLst>
              <a:ext uri="{FF2B5EF4-FFF2-40B4-BE49-F238E27FC236}">
                <a16:creationId xmlns:a16="http://schemas.microsoft.com/office/drawing/2014/main" id="{88C1D844-C7C1-4505-A6F2-32B2607D7D95}"/>
              </a:ext>
            </a:extLst>
          </p:cNvPr>
          <p:cNvGrpSpPr/>
          <p:nvPr/>
        </p:nvGrpSpPr>
        <p:grpSpPr>
          <a:xfrm>
            <a:off x="9210329" y="2193682"/>
            <a:ext cx="2823262" cy="1331772"/>
            <a:chOff x="2858344" y="1181846"/>
            <a:chExt cx="2939938" cy="1572524"/>
          </a:xfrm>
        </p:grpSpPr>
        <p:grpSp>
          <p:nvGrpSpPr>
            <p:cNvPr id="355" name="مجموعة 119">
              <a:extLst>
                <a:ext uri="{FF2B5EF4-FFF2-40B4-BE49-F238E27FC236}">
                  <a16:creationId xmlns:a16="http://schemas.microsoft.com/office/drawing/2014/main" id="{1F3E75E4-73C2-41F6-88F0-69A9E635DDA2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62" name="مجموعة 129">
                <a:extLst>
                  <a:ext uri="{FF2B5EF4-FFF2-40B4-BE49-F238E27FC236}">
                    <a16:creationId xmlns:a16="http://schemas.microsoft.com/office/drawing/2014/main" id="{BF760085-4B13-41EF-B267-2E8879F1F1A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64" name="مجموعة 131">
                  <a:extLst>
                    <a:ext uri="{FF2B5EF4-FFF2-40B4-BE49-F238E27FC236}">
                      <a16:creationId xmlns:a16="http://schemas.microsoft.com/office/drawing/2014/main" id="{1DA4E420-02FA-4F4A-A3ED-3C8C7D27F0F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66" name="مستطيل 8">
                    <a:extLst>
                      <a:ext uri="{FF2B5EF4-FFF2-40B4-BE49-F238E27FC236}">
                        <a16:creationId xmlns:a16="http://schemas.microsoft.com/office/drawing/2014/main" id="{519AAFAD-279E-4466-8F1C-473479231C6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367" name="رابط مستقيم 134">
                    <a:extLst>
                      <a:ext uri="{FF2B5EF4-FFF2-40B4-BE49-F238E27FC236}">
                        <a16:creationId xmlns:a16="http://schemas.microsoft.com/office/drawing/2014/main" id="{302CAFD7-31BF-421B-B6A1-B62DB12372D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رابط مستقيم 135">
                    <a:extLst>
                      <a:ext uri="{FF2B5EF4-FFF2-40B4-BE49-F238E27FC236}">
                        <a16:creationId xmlns:a16="http://schemas.microsoft.com/office/drawing/2014/main" id="{08F54892-0555-4A03-A8A5-55B2CF31002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رابط مستقيم 136">
                    <a:extLst>
                      <a:ext uri="{FF2B5EF4-FFF2-40B4-BE49-F238E27FC236}">
                        <a16:creationId xmlns:a16="http://schemas.microsoft.com/office/drawing/2014/main" id="{AC4ED65C-17BC-4987-A168-DC08CF96C23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5" name="رابط مستقيم 132">
                  <a:extLst>
                    <a:ext uri="{FF2B5EF4-FFF2-40B4-BE49-F238E27FC236}">
                      <a16:creationId xmlns:a16="http://schemas.microsoft.com/office/drawing/2014/main" id="{6E2D6821-F94B-45E9-AD55-E5D9741457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3" name="مستطيل: زوايا مستديرة 130">
                <a:extLst>
                  <a:ext uri="{FF2B5EF4-FFF2-40B4-BE49-F238E27FC236}">
                    <a16:creationId xmlns:a16="http://schemas.microsoft.com/office/drawing/2014/main" id="{1CF6D24C-B592-4982-A7F6-BA3B1ABE79B4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الخامس  06 - 09/ 10 /1445هـ </a:t>
                </a:r>
              </a:p>
            </p:txBody>
          </p:sp>
        </p:grpSp>
        <p:sp>
          <p:nvSpPr>
            <p:cNvPr id="356" name="مربع نص 120">
              <a:extLst>
                <a:ext uri="{FF2B5EF4-FFF2-40B4-BE49-F238E27FC236}">
                  <a16:creationId xmlns:a16="http://schemas.microsoft.com/office/drawing/2014/main" id="{EE68EFAC-8DD2-49D2-8A5F-AD5094C77205}"/>
                </a:ext>
              </a:extLst>
            </p:cNvPr>
            <p:cNvSpPr txBox="1"/>
            <p:nvPr/>
          </p:nvSpPr>
          <p:spPr>
            <a:xfrm>
              <a:off x="2916295" y="1795945"/>
              <a:ext cx="2594530" cy="30890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100" b="1" dirty="0">
                  <a:solidFill>
                    <a:srgbClr val="C00000"/>
                  </a:solidFill>
                  <a:latin typeface="Lotus-Light"/>
                </a:rPr>
                <a:t>معايدة الطلاب </a:t>
              </a:r>
              <a:endParaRPr lang="ar-SA" sz="11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357" name="مربع نص 121">
              <a:extLst>
                <a:ext uri="{FF2B5EF4-FFF2-40B4-BE49-F238E27FC236}">
                  <a16:creationId xmlns:a16="http://schemas.microsoft.com/office/drawing/2014/main" id="{47CBDA02-8F2A-4FD9-B3AA-F0FFA990B2DC}"/>
                </a:ext>
              </a:extLst>
            </p:cNvPr>
            <p:cNvSpPr txBox="1"/>
            <p:nvPr/>
          </p:nvSpPr>
          <p:spPr>
            <a:xfrm>
              <a:off x="2909506" y="2114442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358" name="مربع نص 124">
              <a:extLst>
                <a:ext uri="{FF2B5EF4-FFF2-40B4-BE49-F238E27FC236}">
                  <a16:creationId xmlns:a16="http://schemas.microsoft.com/office/drawing/2014/main" id="{A016D109-3838-4810-B49B-7E19C4B9243A}"/>
                </a:ext>
              </a:extLst>
            </p:cNvPr>
            <p:cNvSpPr txBox="1"/>
            <p:nvPr/>
          </p:nvSpPr>
          <p:spPr>
            <a:xfrm>
              <a:off x="2858344" y="1503319"/>
              <a:ext cx="2939938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الحركة والطاقة </a:t>
              </a:r>
              <a:r>
                <a:rPr lang="ar-SA" sz="1050" b="1" i="0" u="none" strike="noStrike" baseline="0" dirty="0">
                  <a:latin typeface="Lotus-Light"/>
                </a:rPr>
                <a:t>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التاسع : الحركة </a:t>
              </a:r>
            </a:p>
          </p:txBody>
        </p:sp>
        <p:sp>
          <p:nvSpPr>
            <p:cNvPr id="359" name="مربع نص 126">
              <a:extLst>
                <a:ext uri="{FF2B5EF4-FFF2-40B4-BE49-F238E27FC236}">
                  <a16:creationId xmlns:a16="http://schemas.microsoft.com/office/drawing/2014/main" id="{E4C4CAA6-3714-4C40-A174-0B4E9D64AA28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60" name="مربع نص 127">
              <a:extLst>
                <a:ext uri="{FF2B5EF4-FFF2-40B4-BE49-F238E27FC236}">
                  <a16:creationId xmlns:a16="http://schemas.microsoft.com/office/drawing/2014/main" id="{6A28DF5E-C0B4-4F91-9565-268DE95BF169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61" name="مربع نص 307">
              <a:extLst>
                <a:ext uri="{FF2B5EF4-FFF2-40B4-BE49-F238E27FC236}">
                  <a16:creationId xmlns:a16="http://schemas.microsoft.com/office/drawing/2014/main" id="{3E2DD687-09EB-4473-9641-AEF4AB04ED13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9" name="مربع نص 121">
              <a:extLst>
                <a:ext uri="{FF2B5EF4-FFF2-40B4-BE49-F238E27FC236}">
                  <a16:creationId xmlns:a16="http://schemas.microsoft.com/office/drawing/2014/main" id="{E24BCDCB-790A-4815-96FE-FC6DAA352016}"/>
                </a:ext>
              </a:extLst>
            </p:cNvPr>
            <p:cNvSpPr txBox="1"/>
            <p:nvPr/>
          </p:nvSpPr>
          <p:spPr>
            <a:xfrm>
              <a:off x="2858344" y="2115301"/>
              <a:ext cx="273312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الموقع والحركة </a:t>
              </a:r>
              <a:r>
                <a:rPr lang="ar-SA" sz="1050" b="1" i="0" u="none" strike="noStrike" baseline="0" dirty="0">
                  <a:latin typeface="Lotus-Light"/>
                </a:rPr>
                <a:t>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</a:t>
              </a:r>
              <a:r>
                <a:rPr lang="ar-SA" sz="1050" b="1" i="0" u="none" strike="noStrike" baseline="0" dirty="0">
                  <a:latin typeface="Lotus-Light"/>
                </a:rPr>
                <a:t>32 – 33  </a:t>
              </a:r>
            </a:p>
          </p:txBody>
        </p:sp>
      </p:grpSp>
      <p:grpSp>
        <p:nvGrpSpPr>
          <p:cNvPr id="370" name="مجموعة 118">
            <a:extLst>
              <a:ext uri="{FF2B5EF4-FFF2-40B4-BE49-F238E27FC236}">
                <a16:creationId xmlns:a16="http://schemas.microsoft.com/office/drawing/2014/main" id="{05525292-B103-48BB-960B-3BBC9F458AA2}"/>
              </a:ext>
            </a:extLst>
          </p:cNvPr>
          <p:cNvGrpSpPr/>
          <p:nvPr/>
        </p:nvGrpSpPr>
        <p:grpSpPr>
          <a:xfrm>
            <a:off x="6325220" y="2190075"/>
            <a:ext cx="5508166" cy="1490910"/>
            <a:chOff x="2837623" y="1181846"/>
            <a:chExt cx="5735802" cy="1760430"/>
          </a:xfrm>
        </p:grpSpPr>
        <p:grpSp>
          <p:nvGrpSpPr>
            <p:cNvPr id="371" name="مجموعة 119">
              <a:extLst>
                <a:ext uri="{FF2B5EF4-FFF2-40B4-BE49-F238E27FC236}">
                  <a16:creationId xmlns:a16="http://schemas.microsoft.com/office/drawing/2014/main" id="{B89B12FB-A983-4567-A1B0-DC89C9F4BFD6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78" name="مجموعة 129">
                <a:extLst>
                  <a:ext uri="{FF2B5EF4-FFF2-40B4-BE49-F238E27FC236}">
                    <a16:creationId xmlns:a16="http://schemas.microsoft.com/office/drawing/2014/main" id="{29DEDE08-F138-480C-AE1C-0AE96D754E7B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80" name="مجموعة 131">
                  <a:extLst>
                    <a:ext uri="{FF2B5EF4-FFF2-40B4-BE49-F238E27FC236}">
                      <a16:creationId xmlns:a16="http://schemas.microsoft.com/office/drawing/2014/main" id="{04123135-6A08-4FFE-94C5-64ACF0E7BA46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82" name="مستطيل 8">
                    <a:extLst>
                      <a:ext uri="{FF2B5EF4-FFF2-40B4-BE49-F238E27FC236}">
                        <a16:creationId xmlns:a16="http://schemas.microsoft.com/office/drawing/2014/main" id="{C64EB02B-8659-4A9D-9B4F-E31CA76DE82B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383" name="رابط مستقيم 134">
                    <a:extLst>
                      <a:ext uri="{FF2B5EF4-FFF2-40B4-BE49-F238E27FC236}">
                        <a16:creationId xmlns:a16="http://schemas.microsoft.com/office/drawing/2014/main" id="{CD33E055-98ED-4DB8-99EF-C14B695AD5C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4" name="رابط مستقيم 135">
                    <a:extLst>
                      <a:ext uri="{FF2B5EF4-FFF2-40B4-BE49-F238E27FC236}">
                        <a16:creationId xmlns:a16="http://schemas.microsoft.com/office/drawing/2014/main" id="{18E35C08-E3D1-4ADE-9C87-F7C672F1044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5" name="رابط مستقيم 136">
                    <a:extLst>
                      <a:ext uri="{FF2B5EF4-FFF2-40B4-BE49-F238E27FC236}">
                        <a16:creationId xmlns:a16="http://schemas.microsoft.com/office/drawing/2014/main" id="{F992EA35-41F7-43C5-BD2F-2CAAFB0D107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1" name="رابط مستقيم 132">
                  <a:extLst>
                    <a:ext uri="{FF2B5EF4-FFF2-40B4-BE49-F238E27FC236}">
                      <a16:creationId xmlns:a16="http://schemas.microsoft.com/office/drawing/2014/main" id="{674A83A7-A73E-476E-A534-8AD610E17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9" name="مستطيل: زوايا مستديرة 130">
                <a:extLst>
                  <a:ext uri="{FF2B5EF4-FFF2-40B4-BE49-F238E27FC236}">
                    <a16:creationId xmlns:a16="http://schemas.microsoft.com/office/drawing/2014/main" id="{BD491746-393B-4009-9859-39CC4FDD00F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F2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السادس  12 - 16/ 10 /1445هـ </a:t>
                </a:r>
              </a:p>
            </p:txBody>
          </p:sp>
        </p:grpSp>
        <p:sp>
          <p:nvSpPr>
            <p:cNvPr id="372" name="مربع نص 120">
              <a:extLst>
                <a:ext uri="{FF2B5EF4-FFF2-40B4-BE49-F238E27FC236}">
                  <a16:creationId xmlns:a16="http://schemas.microsoft.com/office/drawing/2014/main" id="{6B19D63D-8551-46E0-847E-B9883703CCA3}"/>
                </a:ext>
              </a:extLst>
            </p:cNvPr>
            <p:cNvSpPr txBox="1"/>
            <p:nvPr/>
          </p:nvSpPr>
          <p:spPr>
            <a:xfrm>
              <a:off x="5928574" y="2451666"/>
              <a:ext cx="2644851" cy="490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أحدد موقع الشيء ؟                 34 – 35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374" name="مربع نص 124">
              <a:extLst>
                <a:ext uri="{FF2B5EF4-FFF2-40B4-BE49-F238E27FC236}">
                  <a16:creationId xmlns:a16="http://schemas.microsoft.com/office/drawing/2014/main" id="{5DE3394C-4BEC-4314-A8AD-0DDACE116B6E}"/>
                </a:ext>
              </a:extLst>
            </p:cNvPr>
            <p:cNvSpPr txBox="1"/>
            <p:nvPr/>
          </p:nvSpPr>
          <p:spPr>
            <a:xfrm>
              <a:off x="2837623" y="1473895"/>
              <a:ext cx="2964503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الحركة والطاقة </a:t>
              </a:r>
              <a:r>
                <a:rPr lang="ar-SA" sz="1050" b="1" i="0" u="none" strike="noStrike" baseline="0" dirty="0">
                  <a:latin typeface="Lotus-Light"/>
                </a:rPr>
                <a:t>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التاسع : الحركة </a:t>
              </a:r>
            </a:p>
          </p:txBody>
        </p:sp>
        <p:sp>
          <p:nvSpPr>
            <p:cNvPr id="375" name="مربع نص 126">
              <a:extLst>
                <a:ext uri="{FF2B5EF4-FFF2-40B4-BE49-F238E27FC236}">
                  <a16:creationId xmlns:a16="http://schemas.microsoft.com/office/drawing/2014/main" id="{60B5D5A0-CBCB-446D-9CB4-A8F5A0871F03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76" name="مربع نص 127">
              <a:extLst>
                <a:ext uri="{FF2B5EF4-FFF2-40B4-BE49-F238E27FC236}">
                  <a16:creationId xmlns:a16="http://schemas.microsoft.com/office/drawing/2014/main" id="{0EE82D43-7D46-4E66-8173-0A2FD924A9EE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77" name="مربع نص 307">
              <a:extLst>
                <a:ext uri="{FF2B5EF4-FFF2-40B4-BE49-F238E27FC236}">
                  <a16:creationId xmlns:a16="http://schemas.microsoft.com/office/drawing/2014/main" id="{D39A6801-4956-4EE6-83A9-FE91317DE55F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386" name="مجموعة 118">
            <a:extLst>
              <a:ext uri="{FF2B5EF4-FFF2-40B4-BE49-F238E27FC236}">
                <a16:creationId xmlns:a16="http://schemas.microsoft.com/office/drawing/2014/main" id="{EA16F80C-08B7-40A9-8ABD-1A35EBB018E6}"/>
              </a:ext>
            </a:extLst>
          </p:cNvPr>
          <p:cNvGrpSpPr/>
          <p:nvPr/>
        </p:nvGrpSpPr>
        <p:grpSpPr>
          <a:xfrm>
            <a:off x="3166115" y="2201500"/>
            <a:ext cx="5773374" cy="1331772"/>
            <a:chOff x="2864204" y="1181846"/>
            <a:chExt cx="6011969" cy="1572524"/>
          </a:xfrm>
        </p:grpSpPr>
        <p:grpSp>
          <p:nvGrpSpPr>
            <p:cNvPr id="387" name="مجموعة 119">
              <a:extLst>
                <a:ext uri="{FF2B5EF4-FFF2-40B4-BE49-F238E27FC236}">
                  <a16:creationId xmlns:a16="http://schemas.microsoft.com/office/drawing/2014/main" id="{0B16B2C0-F5A7-46C5-8D47-C621ED22477D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94" name="مجموعة 129">
                <a:extLst>
                  <a:ext uri="{FF2B5EF4-FFF2-40B4-BE49-F238E27FC236}">
                    <a16:creationId xmlns:a16="http://schemas.microsoft.com/office/drawing/2014/main" id="{2C349DBD-9183-441A-AB46-3C03ECEFC1A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96" name="مجموعة 131">
                  <a:extLst>
                    <a:ext uri="{FF2B5EF4-FFF2-40B4-BE49-F238E27FC236}">
                      <a16:creationId xmlns:a16="http://schemas.microsoft.com/office/drawing/2014/main" id="{B40A361B-97A6-4A56-AFE6-AAF7DFE544A5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98" name="مستطيل 8">
                    <a:extLst>
                      <a:ext uri="{FF2B5EF4-FFF2-40B4-BE49-F238E27FC236}">
                        <a16:creationId xmlns:a16="http://schemas.microsoft.com/office/drawing/2014/main" id="{90A3D8E1-3AEE-452B-A5B9-8C13DDA44231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99" name="رابط مستقيم 134">
                    <a:extLst>
                      <a:ext uri="{FF2B5EF4-FFF2-40B4-BE49-F238E27FC236}">
                        <a16:creationId xmlns:a16="http://schemas.microsoft.com/office/drawing/2014/main" id="{9A5AA564-0643-4C44-BC97-2A41309B879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رابط مستقيم 135">
                    <a:extLst>
                      <a:ext uri="{FF2B5EF4-FFF2-40B4-BE49-F238E27FC236}">
                        <a16:creationId xmlns:a16="http://schemas.microsoft.com/office/drawing/2014/main" id="{30BC973B-E92D-462D-9A4E-1C14C7A1316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رابط مستقيم 136">
                    <a:extLst>
                      <a:ext uri="{FF2B5EF4-FFF2-40B4-BE49-F238E27FC236}">
                        <a16:creationId xmlns:a16="http://schemas.microsoft.com/office/drawing/2014/main" id="{A904FEB2-754C-4562-B178-30C18E58A36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7" name="رابط مستقيم 132">
                  <a:extLst>
                    <a:ext uri="{FF2B5EF4-FFF2-40B4-BE49-F238E27FC236}">
                      <a16:creationId xmlns:a16="http://schemas.microsoft.com/office/drawing/2014/main" id="{6F9E130B-1103-4089-A6F4-ABCB997AFD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5" name="مستطيل: زوايا مستديرة 130">
                <a:extLst>
                  <a:ext uri="{FF2B5EF4-FFF2-40B4-BE49-F238E27FC236}">
                    <a16:creationId xmlns:a16="http://schemas.microsoft.com/office/drawing/2014/main" id="{B0CCA284-F8CD-4A43-AB88-3025D7D0120D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F2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السابع  19 - 23/ 10 /1445هـ </a:t>
                </a:r>
              </a:p>
            </p:txBody>
          </p:sp>
        </p:grpSp>
        <p:sp>
          <p:nvSpPr>
            <p:cNvPr id="388" name="مربع نص 120">
              <a:extLst>
                <a:ext uri="{FF2B5EF4-FFF2-40B4-BE49-F238E27FC236}">
                  <a16:creationId xmlns:a16="http://schemas.microsoft.com/office/drawing/2014/main" id="{B9B198EB-EAC8-4774-A18A-EB61CA19EAE2}"/>
                </a:ext>
              </a:extLst>
            </p:cNvPr>
            <p:cNvSpPr txBox="1"/>
            <p:nvPr/>
          </p:nvSpPr>
          <p:spPr>
            <a:xfrm>
              <a:off x="6206377" y="1801573"/>
              <a:ext cx="264984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تتحرك الأشياء ؟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    </a:t>
              </a:r>
              <a:r>
                <a:rPr lang="ar-SA" sz="1050" b="1" i="0" u="none" strike="noStrike" baseline="0" dirty="0">
                  <a:latin typeface="Lotus-Light"/>
                </a:rPr>
                <a:t>36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37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390" name="مربع نص 124">
              <a:extLst>
                <a:ext uri="{FF2B5EF4-FFF2-40B4-BE49-F238E27FC236}">
                  <a16:creationId xmlns:a16="http://schemas.microsoft.com/office/drawing/2014/main" id="{903DD194-8E37-489A-AE6D-A0C7AA9C61FA}"/>
                </a:ext>
              </a:extLst>
            </p:cNvPr>
            <p:cNvSpPr txBox="1"/>
            <p:nvPr/>
          </p:nvSpPr>
          <p:spPr>
            <a:xfrm>
              <a:off x="2864204" y="1492915"/>
              <a:ext cx="2898439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الحركة والطاقة </a:t>
              </a:r>
              <a:r>
                <a:rPr lang="ar-SA" sz="1050" b="1" i="0" u="none" strike="noStrike" baseline="0" dirty="0">
                  <a:latin typeface="Lotus-Light"/>
                </a:rPr>
                <a:t>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التاسع : الحركة </a:t>
              </a:r>
            </a:p>
          </p:txBody>
        </p:sp>
        <p:sp>
          <p:nvSpPr>
            <p:cNvPr id="391" name="مربع نص 126">
              <a:extLst>
                <a:ext uri="{FF2B5EF4-FFF2-40B4-BE49-F238E27FC236}">
                  <a16:creationId xmlns:a16="http://schemas.microsoft.com/office/drawing/2014/main" id="{2C4D222E-9BD3-41F8-83C1-8B2D13360AF9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92" name="مربع نص 127">
              <a:extLst>
                <a:ext uri="{FF2B5EF4-FFF2-40B4-BE49-F238E27FC236}">
                  <a16:creationId xmlns:a16="http://schemas.microsoft.com/office/drawing/2014/main" id="{1DC18561-9256-4865-8ADD-AAC6AAF891F3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93" name="مربع نص 307">
              <a:extLst>
                <a:ext uri="{FF2B5EF4-FFF2-40B4-BE49-F238E27FC236}">
                  <a16:creationId xmlns:a16="http://schemas.microsoft.com/office/drawing/2014/main" id="{4F7004A6-F67F-4E7A-B4C0-1A84E6EE88A9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" name="مربع نص 120">
              <a:extLst>
                <a:ext uri="{FF2B5EF4-FFF2-40B4-BE49-F238E27FC236}">
                  <a16:creationId xmlns:a16="http://schemas.microsoft.com/office/drawing/2014/main" id="{7C5C8B6C-119E-35D8-D9EE-15406ABBF768}"/>
                </a:ext>
              </a:extLst>
            </p:cNvPr>
            <p:cNvSpPr txBox="1"/>
            <p:nvPr/>
          </p:nvSpPr>
          <p:spPr>
            <a:xfrm>
              <a:off x="6226329" y="2101512"/>
              <a:ext cx="2649844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القوة - 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        </a:t>
              </a:r>
              <a:r>
                <a:rPr lang="ar-SA" sz="1050" b="1" i="0" u="none" strike="noStrike" baseline="0" dirty="0">
                  <a:latin typeface="Lotus-Light"/>
                </a:rPr>
                <a:t>38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39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</p:grpSp>
      <p:grpSp>
        <p:nvGrpSpPr>
          <p:cNvPr id="402" name="مجموعة 118">
            <a:extLst>
              <a:ext uri="{FF2B5EF4-FFF2-40B4-BE49-F238E27FC236}">
                <a16:creationId xmlns:a16="http://schemas.microsoft.com/office/drawing/2014/main" id="{F905527F-22AE-45EA-9E44-F08448C423FD}"/>
              </a:ext>
            </a:extLst>
          </p:cNvPr>
          <p:cNvGrpSpPr/>
          <p:nvPr/>
        </p:nvGrpSpPr>
        <p:grpSpPr>
          <a:xfrm>
            <a:off x="169844" y="2190065"/>
            <a:ext cx="8741530" cy="1340653"/>
            <a:chOff x="2742952" y="1181846"/>
            <a:chExt cx="9102790" cy="1583010"/>
          </a:xfrm>
        </p:grpSpPr>
        <p:grpSp>
          <p:nvGrpSpPr>
            <p:cNvPr id="403" name="مجموعة 119">
              <a:extLst>
                <a:ext uri="{FF2B5EF4-FFF2-40B4-BE49-F238E27FC236}">
                  <a16:creationId xmlns:a16="http://schemas.microsoft.com/office/drawing/2014/main" id="{28A83E52-1C66-40A6-803B-BDCCCB6D958B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10" name="مجموعة 129">
                <a:extLst>
                  <a:ext uri="{FF2B5EF4-FFF2-40B4-BE49-F238E27FC236}">
                    <a16:creationId xmlns:a16="http://schemas.microsoft.com/office/drawing/2014/main" id="{706CF7C9-4A8C-4FC2-BF5B-38033126FAE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12" name="مجموعة 131">
                  <a:extLst>
                    <a:ext uri="{FF2B5EF4-FFF2-40B4-BE49-F238E27FC236}">
                      <a16:creationId xmlns:a16="http://schemas.microsoft.com/office/drawing/2014/main" id="{82E5731F-F65B-4022-8548-F3CAF8749ADC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14" name="مستطيل 8">
                    <a:extLst>
                      <a:ext uri="{FF2B5EF4-FFF2-40B4-BE49-F238E27FC236}">
                        <a16:creationId xmlns:a16="http://schemas.microsoft.com/office/drawing/2014/main" id="{740501AA-5217-4BB6-8706-90EC708CC840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15" name="رابط مستقيم 134">
                    <a:extLst>
                      <a:ext uri="{FF2B5EF4-FFF2-40B4-BE49-F238E27FC236}">
                        <a16:creationId xmlns:a16="http://schemas.microsoft.com/office/drawing/2014/main" id="{0A81A7E7-96E4-4230-8045-2C87C9AA541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" name="رابط مستقيم 135">
                    <a:extLst>
                      <a:ext uri="{FF2B5EF4-FFF2-40B4-BE49-F238E27FC236}">
                        <a16:creationId xmlns:a16="http://schemas.microsoft.com/office/drawing/2014/main" id="{4964B7A6-C72D-4017-8853-ECC1F195E85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" name="رابط مستقيم 136">
                    <a:extLst>
                      <a:ext uri="{FF2B5EF4-FFF2-40B4-BE49-F238E27FC236}">
                        <a16:creationId xmlns:a16="http://schemas.microsoft.com/office/drawing/2014/main" id="{AF75C5D4-6E49-4838-B91D-5BD239A64FF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13" name="رابط مستقيم 132">
                  <a:extLst>
                    <a:ext uri="{FF2B5EF4-FFF2-40B4-BE49-F238E27FC236}">
                      <a16:creationId xmlns:a16="http://schemas.microsoft.com/office/drawing/2014/main" id="{056395A4-D689-40F9-84BB-DCDD751995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1" name="مستطيل: زوايا مستديرة 130">
                <a:extLst>
                  <a:ext uri="{FF2B5EF4-FFF2-40B4-BE49-F238E27FC236}">
                    <a16:creationId xmlns:a16="http://schemas.microsoft.com/office/drawing/2014/main" id="{790CFFF9-843F-4754-8A41-E382BF638B05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F2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الثامن   26/ 10  -  01 / 11 /1445هـ </a:t>
                </a:r>
              </a:p>
            </p:txBody>
          </p:sp>
        </p:grpSp>
        <p:sp>
          <p:nvSpPr>
            <p:cNvPr id="404" name="مربع نص 120">
              <a:extLst>
                <a:ext uri="{FF2B5EF4-FFF2-40B4-BE49-F238E27FC236}">
                  <a16:creationId xmlns:a16="http://schemas.microsoft.com/office/drawing/2014/main" id="{CA2AFC4C-C491-43D4-91B9-B3157726A765}"/>
                </a:ext>
              </a:extLst>
            </p:cNvPr>
            <p:cNvSpPr txBox="1"/>
            <p:nvPr/>
          </p:nvSpPr>
          <p:spPr>
            <a:xfrm>
              <a:off x="9204027" y="2443460"/>
              <a:ext cx="264171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الذي يحرك الأشياء                      40 - 41</a:t>
              </a:r>
            </a:p>
          </p:txBody>
        </p:sp>
        <p:sp>
          <p:nvSpPr>
            <p:cNvPr id="405" name="مربع نص 121">
              <a:extLst>
                <a:ext uri="{FF2B5EF4-FFF2-40B4-BE49-F238E27FC236}">
                  <a16:creationId xmlns:a16="http://schemas.microsoft.com/office/drawing/2014/main" id="{3A1C2F18-6BAB-4B63-B20F-925BF5CA8CE5}"/>
                </a:ext>
              </a:extLst>
            </p:cNvPr>
            <p:cNvSpPr txBox="1"/>
            <p:nvPr/>
          </p:nvSpPr>
          <p:spPr>
            <a:xfrm>
              <a:off x="5845194" y="1840174"/>
              <a:ext cx="264628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تختلف القوى ؟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    </a:t>
              </a:r>
              <a:r>
                <a:rPr lang="ar-SA" sz="1000" b="1" i="0" u="none" strike="noStrike" baseline="0" dirty="0">
                  <a:latin typeface="Lotus-Light"/>
                </a:rPr>
                <a:t>42 - 43</a:t>
              </a:r>
            </a:p>
          </p:txBody>
        </p:sp>
        <p:sp>
          <p:nvSpPr>
            <p:cNvPr id="406" name="مربع نص 124">
              <a:extLst>
                <a:ext uri="{FF2B5EF4-FFF2-40B4-BE49-F238E27FC236}">
                  <a16:creationId xmlns:a16="http://schemas.microsoft.com/office/drawing/2014/main" id="{3D6582F8-162E-4EC9-83FE-A2761D788CE6}"/>
                </a:ext>
              </a:extLst>
            </p:cNvPr>
            <p:cNvSpPr txBox="1"/>
            <p:nvPr/>
          </p:nvSpPr>
          <p:spPr>
            <a:xfrm>
              <a:off x="2742952" y="1473932"/>
              <a:ext cx="3019693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الحركة والطاقة </a:t>
              </a:r>
              <a:r>
                <a:rPr lang="ar-SA" sz="1050" b="1" i="0" u="none" strike="noStrike" baseline="0" dirty="0">
                  <a:latin typeface="Lotus-Light"/>
                </a:rPr>
                <a:t>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العاشر : الطاقة  </a:t>
              </a:r>
            </a:p>
          </p:txBody>
        </p:sp>
        <p:sp>
          <p:nvSpPr>
            <p:cNvPr id="407" name="مربع نص 126">
              <a:extLst>
                <a:ext uri="{FF2B5EF4-FFF2-40B4-BE49-F238E27FC236}">
                  <a16:creationId xmlns:a16="http://schemas.microsoft.com/office/drawing/2014/main" id="{5FF00DD9-F342-4E53-8AAE-D0BF1CCA1338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08" name="مربع نص 127">
              <a:extLst>
                <a:ext uri="{FF2B5EF4-FFF2-40B4-BE49-F238E27FC236}">
                  <a16:creationId xmlns:a16="http://schemas.microsoft.com/office/drawing/2014/main" id="{AE95C0A7-68B8-49D4-80D7-CD0108807632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09" name="مربع نص 307">
              <a:extLst>
                <a:ext uri="{FF2B5EF4-FFF2-40B4-BE49-F238E27FC236}">
                  <a16:creationId xmlns:a16="http://schemas.microsoft.com/office/drawing/2014/main" id="{44E749B7-C1FE-4336-87DA-A83B3450A8B1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46" name="مربع نص 121">
              <a:extLst>
                <a:ext uri="{FF2B5EF4-FFF2-40B4-BE49-F238E27FC236}">
                  <a16:creationId xmlns:a16="http://schemas.microsoft.com/office/drawing/2014/main" id="{B8CD2B07-0303-4D3E-967F-1079DDCE3DA1}"/>
                </a:ext>
              </a:extLst>
            </p:cNvPr>
            <p:cNvSpPr txBox="1"/>
            <p:nvPr/>
          </p:nvSpPr>
          <p:spPr>
            <a:xfrm>
              <a:off x="5840303" y="2141875"/>
              <a:ext cx="2739746" cy="2725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مراجعة الفصل التاسع - 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المهارات والأفكار العلمية  </a:t>
              </a:r>
              <a:r>
                <a:rPr lang="ar-SA" sz="900" b="1" i="0" u="none" strike="noStrike" baseline="0" dirty="0">
                  <a:latin typeface="Lotus-Light"/>
                </a:rPr>
                <a:t>48-49 </a:t>
              </a:r>
            </a:p>
          </p:txBody>
        </p:sp>
        <p:sp>
          <p:nvSpPr>
            <p:cNvPr id="647" name="مربع نص 121">
              <a:extLst>
                <a:ext uri="{FF2B5EF4-FFF2-40B4-BE49-F238E27FC236}">
                  <a16:creationId xmlns:a16="http://schemas.microsoft.com/office/drawing/2014/main" id="{FB5E0F4E-BC7B-41C9-91D1-7A8500CC2B64}"/>
                </a:ext>
              </a:extLst>
            </p:cNvPr>
            <p:cNvSpPr txBox="1"/>
            <p:nvPr/>
          </p:nvSpPr>
          <p:spPr>
            <a:xfrm>
              <a:off x="5912752" y="2465370"/>
              <a:ext cx="2606793" cy="293649"/>
            </a:xfrm>
            <a:prstGeom prst="roundRect">
              <a:avLst>
                <a:gd name="adj" fmla="val 1315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إجازة مطولة </a:t>
              </a:r>
            </a:p>
          </p:txBody>
        </p:sp>
        <p:sp>
          <p:nvSpPr>
            <p:cNvPr id="650" name="مربع نص 121">
              <a:extLst>
                <a:ext uri="{FF2B5EF4-FFF2-40B4-BE49-F238E27FC236}">
                  <a16:creationId xmlns:a16="http://schemas.microsoft.com/office/drawing/2014/main" id="{E2B7FE19-687A-42C4-B735-639F76655571}"/>
                </a:ext>
              </a:extLst>
            </p:cNvPr>
            <p:cNvSpPr txBox="1"/>
            <p:nvPr/>
          </p:nvSpPr>
          <p:spPr>
            <a:xfrm>
              <a:off x="2880745" y="2145564"/>
              <a:ext cx="264628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الطاقة والحرارة 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</a:t>
              </a:r>
              <a:r>
                <a:rPr lang="ar-SA" sz="1050" b="1" i="0" u="none" strike="noStrike" baseline="0" dirty="0">
                  <a:latin typeface="Lotus-Light"/>
                </a:rPr>
                <a:t>52  - 53</a:t>
              </a:r>
            </a:p>
          </p:txBody>
        </p:sp>
        <p:sp>
          <p:nvSpPr>
            <p:cNvPr id="651" name="مربع نص 121">
              <a:extLst>
                <a:ext uri="{FF2B5EF4-FFF2-40B4-BE49-F238E27FC236}">
                  <a16:creationId xmlns:a16="http://schemas.microsoft.com/office/drawing/2014/main" id="{A6D25354-6C57-4DB2-8B88-2B594F790B33}"/>
                </a:ext>
              </a:extLst>
            </p:cNvPr>
            <p:cNvSpPr txBox="1"/>
            <p:nvPr/>
          </p:nvSpPr>
          <p:spPr>
            <a:xfrm>
              <a:off x="2837220" y="2465038"/>
              <a:ext cx="264628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</a:t>
              </a:r>
              <a:r>
                <a:rPr lang="ar-SA" sz="1050" b="1" dirty="0">
                  <a:latin typeface="Lotus-Light"/>
                </a:rPr>
                <a:t>الطاقة ؟                                 54- 55</a:t>
              </a:r>
              <a:r>
                <a:rPr lang="ar-SA" sz="1050" b="1" i="0" u="none" strike="noStrike" baseline="0" dirty="0">
                  <a:latin typeface="Lotus-Light"/>
                </a:rPr>
                <a:t> </a:t>
              </a:r>
            </a:p>
          </p:txBody>
        </p:sp>
        <p:sp>
          <p:nvSpPr>
            <p:cNvPr id="8" name="مربع نص 121">
              <a:extLst>
                <a:ext uri="{FF2B5EF4-FFF2-40B4-BE49-F238E27FC236}">
                  <a16:creationId xmlns:a16="http://schemas.microsoft.com/office/drawing/2014/main" id="{230D8AF0-064A-1A87-FCA7-D54C7B61B365}"/>
                </a:ext>
              </a:extLst>
            </p:cNvPr>
            <p:cNvSpPr txBox="1"/>
            <p:nvPr/>
          </p:nvSpPr>
          <p:spPr>
            <a:xfrm>
              <a:off x="2902374" y="1758979"/>
              <a:ext cx="2646286" cy="3634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400" b="1" i="0" u="none" strike="noStrike" baseline="0" dirty="0">
                  <a:solidFill>
                    <a:srgbClr val="C00000"/>
                  </a:solidFill>
                  <a:latin typeface="Lotus-Light"/>
                </a:rPr>
                <a:t>تقويم الفترة </a:t>
              </a:r>
            </a:p>
          </p:txBody>
        </p:sp>
      </p:grpSp>
      <p:grpSp>
        <p:nvGrpSpPr>
          <p:cNvPr id="434" name="مجموعة 118">
            <a:extLst>
              <a:ext uri="{FF2B5EF4-FFF2-40B4-BE49-F238E27FC236}">
                <a16:creationId xmlns:a16="http://schemas.microsoft.com/office/drawing/2014/main" id="{854F9EC7-7869-403E-88D1-EA431289DC03}"/>
              </a:ext>
            </a:extLst>
          </p:cNvPr>
          <p:cNvGrpSpPr/>
          <p:nvPr/>
        </p:nvGrpSpPr>
        <p:grpSpPr>
          <a:xfrm>
            <a:off x="3162529" y="3617027"/>
            <a:ext cx="6009543" cy="1331772"/>
            <a:chOff x="-450419" y="1181846"/>
            <a:chExt cx="6257898" cy="1572524"/>
          </a:xfrm>
        </p:grpSpPr>
        <p:grpSp>
          <p:nvGrpSpPr>
            <p:cNvPr id="435" name="مجموعة 119">
              <a:extLst>
                <a:ext uri="{FF2B5EF4-FFF2-40B4-BE49-F238E27FC236}">
                  <a16:creationId xmlns:a16="http://schemas.microsoft.com/office/drawing/2014/main" id="{5F550CCA-76CB-4B6A-8D45-D86E09194DA0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42" name="مجموعة 129">
                <a:extLst>
                  <a:ext uri="{FF2B5EF4-FFF2-40B4-BE49-F238E27FC236}">
                    <a16:creationId xmlns:a16="http://schemas.microsoft.com/office/drawing/2014/main" id="{D8A4B363-7A90-4691-81EC-237652E6A08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44" name="مجموعة 131">
                  <a:extLst>
                    <a:ext uri="{FF2B5EF4-FFF2-40B4-BE49-F238E27FC236}">
                      <a16:creationId xmlns:a16="http://schemas.microsoft.com/office/drawing/2014/main" id="{4F0083B6-D34E-4C12-B883-5723C4FB9E0D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46" name="مستطيل 8">
                    <a:extLst>
                      <a:ext uri="{FF2B5EF4-FFF2-40B4-BE49-F238E27FC236}">
                        <a16:creationId xmlns:a16="http://schemas.microsoft.com/office/drawing/2014/main" id="{32234412-6C8D-48B1-AF24-B1F6681BBD5E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47" name="رابط مستقيم 134">
                    <a:extLst>
                      <a:ext uri="{FF2B5EF4-FFF2-40B4-BE49-F238E27FC236}">
                        <a16:creationId xmlns:a16="http://schemas.microsoft.com/office/drawing/2014/main" id="{400EC76F-EF44-4EBB-BCD6-38AB53B72E7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رابط مستقيم 135">
                    <a:extLst>
                      <a:ext uri="{FF2B5EF4-FFF2-40B4-BE49-F238E27FC236}">
                        <a16:creationId xmlns:a16="http://schemas.microsoft.com/office/drawing/2014/main" id="{F5390ADF-24D5-4D50-A30A-92A3226F406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رابط مستقيم 136">
                    <a:extLst>
                      <a:ext uri="{FF2B5EF4-FFF2-40B4-BE49-F238E27FC236}">
                        <a16:creationId xmlns:a16="http://schemas.microsoft.com/office/drawing/2014/main" id="{CE0FB6BA-F8D1-4AD5-A906-609372671F4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45" name="رابط مستقيم 132">
                  <a:extLst>
                    <a:ext uri="{FF2B5EF4-FFF2-40B4-BE49-F238E27FC236}">
                      <a16:creationId xmlns:a16="http://schemas.microsoft.com/office/drawing/2014/main" id="{0D149B0F-C552-4B44-8ABB-1DD1C03490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3" name="مستطيل: زوايا مستديرة 130">
                <a:extLst>
                  <a:ext uri="{FF2B5EF4-FFF2-40B4-BE49-F238E27FC236}">
                    <a16:creationId xmlns:a16="http://schemas.microsoft.com/office/drawing/2014/main" id="{1EB93228-A706-4961-9645-FC93E076B8F8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العاشر  11  -  15 / 11 /1445هـ </a:t>
                </a:r>
              </a:p>
            </p:txBody>
          </p:sp>
        </p:grpSp>
        <p:sp>
          <p:nvSpPr>
            <p:cNvPr id="436" name="مربع نص 120">
              <a:extLst>
                <a:ext uri="{FF2B5EF4-FFF2-40B4-BE49-F238E27FC236}">
                  <a16:creationId xmlns:a16="http://schemas.microsoft.com/office/drawing/2014/main" id="{FD5F4105-084A-4565-BB7E-66C479024E8A}"/>
                </a:ext>
              </a:extLst>
            </p:cNvPr>
            <p:cNvSpPr txBox="1"/>
            <p:nvPr/>
          </p:nvSpPr>
          <p:spPr>
            <a:xfrm>
              <a:off x="2883089" y="2129779"/>
              <a:ext cx="259917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الصوت                                  63 - 64</a:t>
              </a:r>
            </a:p>
          </p:txBody>
        </p:sp>
        <p:sp>
          <p:nvSpPr>
            <p:cNvPr id="437" name="مربع نص 121">
              <a:extLst>
                <a:ext uri="{FF2B5EF4-FFF2-40B4-BE49-F238E27FC236}">
                  <a16:creationId xmlns:a16="http://schemas.microsoft.com/office/drawing/2014/main" id="{C513B8E3-8005-461F-BA2A-620209832650}"/>
                </a:ext>
              </a:extLst>
            </p:cNvPr>
            <p:cNvSpPr txBox="1"/>
            <p:nvPr/>
          </p:nvSpPr>
          <p:spPr>
            <a:xfrm>
              <a:off x="2897850" y="2439720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أفكر وأتحدث   - قراءة علمية             64  - 65</a:t>
              </a:r>
            </a:p>
          </p:txBody>
        </p:sp>
        <p:sp>
          <p:nvSpPr>
            <p:cNvPr id="438" name="مربع نص 124">
              <a:extLst>
                <a:ext uri="{FF2B5EF4-FFF2-40B4-BE49-F238E27FC236}">
                  <a16:creationId xmlns:a16="http://schemas.microsoft.com/office/drawing/2014/main" id="{094C33C9-A0C3-4CFD-A0EA-D235AC461037}"/>
                </a:ext>
              </a:extLst>
            </p:cNvPr>
            <p:cNvSpPr txBox="1"/>
            <p:nvPr/>
          </p:nvSpPr>
          <p:spPr>
            <a:xfrm>
              <a:off x="2904163" y="1474210"/>
              <a:ext cx="290331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الحركة والطاقة </a:t>
              </a:r>
              <a:r>
                <a:rPr lang="ar-SA" sz="1050" b="1" i="0" u="none" strike="noStrike" baseline="0" dirty="0">
                  <a:latin typeface="Lotus-Light"/>
                </a:rPr>
                <a:t>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العاشر : الطاقة </a:t>
              </a:r>
            </a:p>
          </p:txBody>
        </p:sp>
        <p:sp>
          <p:nvSpPr>
            <p:cNvPr id="439" name="مربع نص 126">
              <a:extLst>
                <a:ext uri="{FF2B5EF4-FFF2-40B4-BE49-F238E27FC236}">
                  <a16:creationId xmlns:a16="http://schemas.microsoft.com/office/drawing/2014/main" id="{BB1E303A-0543-4D88-B027-E1F0C4D3BED4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40" name="مربع نص 127">
              <a:extLst>
                <a:ext uri="{FF2B5EF4-FFF2-40B4-BE49-F238E27FC236}">
                  <a16:creationId xmlns:a16="http://schemas.microsoft.com/office/drawing/2014/main" id="{402B0AEC-3A76-49A2-88AA-28CD59D74AC0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41" name="مربع نص 307">
              <a:extLst>
                <a:ext uri="{FF2B5EF4-FFF2-40B4-BE49-F238E27FC236}">
                  <a16:creationId xmlns:a16="http://schemas.microsoft.com/office/drawing/2014/main" id="{32BEEB43-AAC0-4762-81F7-5CF41A251CA6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" name="مربع نص 120">
              <a:extLst>
                <a:ext uri="{FF2B5EF4-FFF2-40B4-BE49-F238E27FC236}">
                  <a16:creationId xmlns:a16="http://schemas.microsoft.com/office/drawing/2014/main" id="{04C984DB-36F9-CC32-9206-84F92ABDB21A}"/>
                </a:ext>
              </a:extLst>
            </p:cNvPr>
            <p:cNvSpPr txBox="1"/>
            <p:nvPr/>
          </p:nvSpPr>
          <p:spPr>
            <a:xfrm>
              <a:off x="2890135" y="1806681"/>
              <a:ext cx="259917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مصادر الضوء                               62 </a:t>
              </a:r>
            </a:p>
          </p:txBody>
        </p:sp>
        <p:sp>
          <p:nvSpPr>
            <p:cNvPr id="649" name="مربع نص 121">
              <a:extLst>
                <a:ext uri="{FF2B5EF4-FFF2-40B4-BE49-F238E27FC236}">
                  <a16:creationId xmlns:a16="http://schemas.microsoft.com/office/drawing/2014/main" id="{4871CD9A-8944-4D0E-8C9E-7F6FDED021D0}"/>
                </a:ext>
              </a:extLst>
            </p:cNvPr>
            <p:cNvSpPr txBox="1"/>
            <p:nvPr/>
          </p:nvSpPr>
          <p:spPr>
            <a:xfrm>
              <a:off x="-450419" y="1825740"/>
              <a:ext cx="2751129" cy="2725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مراجعة الفصل التاسع - 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المهارات والأفكار العلمية    </a:t>
              </a:r>
              <a:r>
                <a:rPr lang="ar-SA" sz="900" b="1" i="0" u="none" strike="noStrike" baseline="0" dirty="0">
                  <a:latin typeface="Lotus-Light"/>
                </a:rPr>
                <a:t>66-67 </a:t>
              </a:r>
            </a:p>
          </p:txBody>
        </p:sp>
      </p:grpSp>
      <p:grpSp>
        <p:nvGrpSpPr>
          <p:cNvPr id="466" name="مجموعة 118">
            <a:extLst>
              <a:ext uri="{FF2B5EF4-FFF2-40B4-BE49-F238E27FC236}">
                <a16:creationId xmlns:a16="http://schemas.microsoft.com/office/drawing/2014/main" id="{A7D852E6-9188-4468-8F18-4C883368DF1E}"/>
              </a:ext>
            </a:extLst>
          </p:cNvPr>
          <p:cNvGrpSpPr/>
          <p:nvPr/>
        </p:nvGrpSpPr>
        <p:grpSpPr>
          <a:xfrm>
            <a:off x="234478" y="3617017"/>
            <a:ext cx="2848496" cy="1331772"/>
            <a:chOff x="2815610" y="1181846"/>
            <a:chExt cx="2966215" cy="1572524"/>
          </a:xfrm>
        </p:grpSpPr>
        <p:grpSp>
          <p:nvGrpSpPr>
            <p:cNvPr id="467" name="مجموعة 119">
              <a:extLst>
                <a:ext uri="{FF2B5EF4-FFF2-40B4-BE49-F238E27FC236}">
                  <a16:creationId xmlns:a16="http://schemas.microsoft.com/office/drawing/2014/main" id="{A82A696D-0B72-4946-90C2-A3B1D768AA46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592" name="مجموعة 129">
                <a:extLst>
                  <a:ext uri="{FF2B5EF4-FFF2-40B4-BE49-F238E27FC236}">
                    <a16:creationId xmlns:a16="http://schemas.microsoft.com/office/drawing/2014/main" id="{B2867861-873C-408D-BBAC-82501B3FD5C3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630" name="مجموعة 131">
                  <a:extLst>
                    <a:ext uri="{FF2B5EF4-FFF2-40B4-BE49-F238E27FC236}">
                      <a16:creationId xmlns:a16="http://schemas.microsoft.com/office/drawing/2014/main" id="{F922EC2E-B7B2-4576-AA3F-0153A3EC12B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632" name="مستطيل 8">
                    <a:extLst>
                      <a:ext uri="{FF2B5EF4-FFF2-40B4-BE49-F238E27FC236}">
                        <a16:creationId xmlns:a16="http://schemas.microsoft.com/office/drawing/2014/main" id="{0859D7A2-C453-460C-BB39-7E87C6994709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633" name="رابط مستقيم 134">
                    <a:extLst>
                      <a:ext uri="{FF2B5EF4-FFF2-40B4-BE49-F238E27FC236}">
                        <a16:creationId xmlns:a16="http://schemas.microsoft.com/office/drawing/2014/main" id="{6C5DD509-58E5-4A88-AF3B-F5E932CDC4E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4" name="رابط مستقيم 135">
                    <a:extLst>
                      <a:ext uri="{FF2B5EF4-FFF2-40B4-BE49-F238E27FC236}">
                        <a16:creationId xmlns:a16="http://schemas.microsoft.com/office/drawing/2014/main" id="{62214719-3C24-4412-AB4A-D0B4ED90E15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5" name="رابط مستقيم 136">
                    <a:extLst>
                      <a:ext uri="{FF2B5EF4-FFF2-40B4-BE49-F238E27FC236}">
                        <a16:creationId xmlns:a16="http://schemas.microsoft.com/office/drawing/2014/main" id="{1CDAFA3F-4BB6-4933-9006-12EB3A1B90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1" name="رابط مستقيم 132">
                  <a:extLst>
                    <a:ext uri="{FF2B5EF4-FFF2-40B4-BE49-F238E27FC236}">
                      <a16:creationId xmlns:a16="http://schemas.microsoft.com/office/drawing/2014/main" id="{6B3F6BF3-AE70-488E-9D46-D511DDBAD0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8" name="مستطيل: زوايا مستديرة 130">
                <a:extLst>
                  <a:ext uri="{FF2B5EF4-FFF2-40B4-BE49-F238E27FC236}">
                    <a16:creationId xmlns:a16="http://schemas.microsoft.com/office/drawing/2014/main" id="{0CF62A56-7A86-4B22-9F72-6CBFB6E40964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70C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الثاني عشر  25  -  29 / 11 /1445هـ </a:t>
                </a:r>
              </a:p>
            </p:txBody>
          </p:sp>
        </p:grpSp>
        <p:sp>
          <p:nvSpPr>
            <p:cNvPr id="471" name="مربع نص 120">
              <a:extLst>
                <a:ext uri="{FF2B5EF4-FFF2-40B4-BE49-F238E27FC236}">
                  <a16:creationId xmlns:a16="http://schemas.microsoft.com/office/drawing/2014/main" id="{63484923-DFED-4154-B0E0-599E6CE96DF1}"/>
                </a:ext>
              </a:extLst>
            </p:cNvPr>
            <p:cNvSpPr txBox="1"/>
            <p:nvPr/>
          </p:nvSpPr>
          <p:spPr>
            <a:xfrm>
              <a:off x="2917694" y="1795945"/>
              <a:ext cx="2580294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خطة علاجية </a:t>
              </a:r>
            </a:p>
          </p:txBody>
        </p:sp>
        <p:sp>
          <p:nvSpPr>
            <p:cNvPr id="472" name="مربع نص 121">
              <a:extLst>
                <a:ext uri="{FF2B5EF4-FFF2-40B4-BE49-F238E27FC236}">
                  <a16:creationId xmlns:a16="http://schemas.microsoft.com/office/drawing/2014/main" id="{C26B07CC-1971-4667-9F54-87AA96111900}"/>
                </a:ext>
              </a:extLst>
            </p:cNvPr>
            <p:cNvSpPr txBox="1"/>
            <p:nvPr/>
          </p:nvSpPr>
          <p:spPr>
            <a:xfrm>
              <a:off x="2850409" y="2160267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خطة علاجية </a:t>
              </a:r>
            </a:p>
          </p:txBody>
        </p:sp>
        <p:sp>
          <p:nvSpPr>
            <p:cNvPr id="473" name="مربع نص 124">
              <a:extLst>
                <a:ext uri="{FF2B5EF4-FFF2-40B4-BE49-F238E27FC236}">
                  <a16:creationId xmlns:a16="http://schemas.microsoft.com/office/drawing/2014/main" id="{FE9AF064-C98B-4921-A735-971E86A563DA}"/>
                </a:ext>
              </a:extLst>
            </p:cNvPr>
            <p:cNvSpPr txBox="1"/>
            <p:nvPr/>
          </p:nvSpPr>
          <p:spPr>
            <a:xfrm>
              <a:off x="2833320" y="1468395"/>
              <a:ext cx="294850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الحركة والطاقة </a:t>
              </a:r>
              <a:r>
                <a:rPr lang="ar-SA" sz="1050" b="1" i="0" u="none" strike="noStrike" baseline="0" dirty="0">
                  <a:latin typeface="Lotus-Light"/>
                </a:rPr>
                <a:t>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العاشر : الطاقة </a:t>
              </a:r>
            </a:p>
          </p:txBody>
        </p:sp>
        <p:sp>
          <p:nvSpPr>
            <p:cNvPr id="513" name="مربع نص 126">
              <a:extLst>
                <a:ext uri="{FF2B5EF4-FFF2-40B4-BE49-F238E27FC236}">
                  <a16:creationId xmlns:a16="http://schemas.microsoft.com/office/drawing/2014/main" id="{33B9C6D1-39DF-4F22-BBA5-144F949D4D9E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0" name="مربع نص 127">
              <a:extLst>
                <a:ext uri="{FF2B5EF4-FFF2-40B4-BE49-F238E27FC236}">
                  <a16:creationId xmlns:a16="http://schemas.microsoft.com/office/drawing/2014/main" id="{47E875B0-B1C9-4A4C-A36D-E3E30EF5ABCF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0" name="مربع نص 307">
              <a:extLst>
                <a:ext uri="{FF2B5EF4-FFF2-40B4-BE49-F238E27FC236}">
                  <a16:creationId xmlns:a16="http://schemas.microsoft.com/office/drawing/2014/main" id="{2F9B6D85-560E-4E05-AB6A-FA896851D38B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71" name="مربع نص 121">
              <a:extLst>
                <a:ext uri="{FF2B5EF4-FFF2-40B4-BE49-F238E27FC236}">
                  <a16:creationId xmlns:a16="http://schemas.microsoft.com/office/drawing/2014/main" id="{9A287595-BC55-42F5-AA39-CCCBA5D3515A}"/>
                </a:ext>
              </a:extLst>
            </p:cNvPr>
            <p:cNvSpPr txBox="1"/>
            <p:nvPr/>
          </p:nvSpPr>
          <p:spPr>
            <a:xfrm>
              <a:off x="2815610" y="2461481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خطة علاجية </a:t>
              </a:r>
            </a:p>
          </p:txBody>
        </p:sp>
      </p:grpSp>
      <p:grpSp>
        <p:nvGrpSpPr>
          <p:cNvPr id="653" name="مجموعة 118">
            <a:extLst>
              <a:ext uri="{FF2B5EF4-FFF2-40B4-BE49-F238E27FC236}">
                <a16:creationId xmlns:a16="http://schemas.microsoft.com/office/drawing/2014/main" id="{FBF3FF5E-39E9-49FB-8780-3CDACC6DD993}"/>
              </a:ext>
            </a:extLst>
          </p:cNvPr>
          <p:cNvGrpSpPr/>
          <p:nvPr/>
        </p:nvGrpSpPr>
        <p:grpSpPr>
          <a:xfrm>
            <a:off x="9141013" y="3623287"/>
            <a:ext cx="2907467" cy="1331772"/>
            <a:chOff x="2779856" y="1181846"/>
            <a:chExt cx="3027623" cy="1572524"/>
          </a:xfrm>
        </p:grpSpPr>
        <p:grpSp>
          <p:nvGrpSpPr>
            <p:cNvPr id="654" name="مجموعة 119">
              <a:extLst>
                <a:ext uri="{FF2B5EF4-FFF2-40B4-BE49-F238E27FC236}">
                  <a16:creationId xmlns:a16="http://schemas.microsoft.com/office/drawing/2014/main" id="{3D10A74E-25A2-4C39-926C-78C41DB5A4C9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662" name="مجموعة 129">
                <a:extLst>
                  <a:ext uri="{FF2B5EF4-FFF2-40B4-BE49-F238E27FC236}">
                    <a16:creationId xmlns:a16="http://schemas.microsoft.com/office/drawing/2014/main" id="{C199F484-10A8-46EC-966D-D24E6B400AF5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664" name="مجموعة 131">
                  <a:extLst>
                    <a:ext uri="{FF2B5EF4-FFF2-40B4-BE49-F238E27FC236}">
                      <a16:creationId xmlns:a16="http://schemas.microsoft.com/office/drawing/2014/main" id="{7CF47E83-C092-489F-8D54-2F65B0DE77CE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666" name="مستطيل 8">
                    <a:extLst>
                      <a:ext uri="{FF2B5EF4-FFF2-40B4-BE49-F238E27FC236}">
                        <a16:creationId xmlns:a16="http://schemas.microsoft.com/office/drawing/2014/main" id="{E260D8DC-79A5-4090-9560-28679A2B1417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667" name="رابط مستقيم 134">
                    <a:extLst>
                      <a:ext uri="{FF2B5EF4-FFF2-40B4-BE49-F238E27FC236}">
                        <a16:creationId xmlns:a16="http://schemas.microsoft.com/office/drawing/2014/main" id="{4AA19575-7B5F-4A51-9FED-78A521C5EA3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" name="رابط مستقيم 135">
                    <a:extLst>
                      <a:ext uri="{FF2B5EF4-FFF2-40B4-BE49-F238E27FC236}">
                        <a16:creationId xmlns:a16="http://schemas.microsoft.com/office/drawing/2014/main" id="{36D777F3-752C-4F53-87B8-69A0455839E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" name="رابط مستقيم 136">
                    <a:extLst>
                      <a:ext uri="{FF2B5EF4-FFF2-40B4-BE49-F238E27FC236}">
                        <a16:creationId xmlns:a16="http://schemas.microsoft.com/office/drawing/2014/main" id="{D44DD618-1596-4E54-8DFF-F56DDF7F99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65" name="رابط مستقيم 132">
                  <a:extLst>
                    <a:ext uri="{FF2B5EF4-FFF2-40B4-BE49-F238E27FC236}">
                      <a16:creationId xmlns:a16="http://schemas.microsoft.com/office/drawing/2014/main" id="{AA51F72C-C988-4E08-8ADE-EEBF12CF7F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3" name="مستطيل: زوايا مستديرة 130">
                <a:extLst>
                  <a:ext uri="{FF2B5EF4-FFF2-40B4-BE49-F238E27FC236}">
                    <a16:creationId xmlns:a16="http://schemas.microsoft.com/office/drawing/2014/main" id="{D5513626-AD8A-4CDE-BD2D-209913BBB98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F2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التاسع  04  -  08 / 11 /1445هـ </a:t>
                </a:r>
              </a:p>
            </p:txBody>
          </p:sp>
        </p:grpSp>
        <p:sp>
          <p:nvSpPr>
            <p:cNvPr id="655" name="مربع نص 120">
              <a:extLst>
                <a:ext uri="{FF2B5EF4-FFF2-40B4-BE49-F238E27FC236}">
                  <a16:creationId xmlns:a16="http://schemas.microsoft.com/office/drawing/2014/main" id="{2D3D0A8B-82FA-42D1-AA77-6162CEF2B26A}"/>
                </a:ext>
              </a:extLst>
            </p:cNvPr>
            <p:cNvSpPr txBox="1"/>
            <p:nvPr/>
          </p:nvSpPr>
          <p:spPr>
            <a:xfrm>
              <a:off x="2938646" y="2130919"/>
              <a:ext cx="259917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الضوء و الصوت </a:t>
              </a:r>
              <a:r>
                <a:rPr lang="ar-SA" sz="1000" b="1" i="0" u="none" strike="noStrike" baseline="0" dirty="0">
                  <a:latin typeface="Lotus-Light"/>
                </a:rPr>
                <a:t>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</a:t>
              </a:r>
              <a:r>
                <a:rPr lang="ar-SA" sz="1000" b="1" i="0" u="none" strike="noStrike" baseline="0" dirty="0">
                  <a:latin typeface="Lotus-Light"/>
                </a:rPr>
                <a:t>58 –59  </a:t>
              </a:r>
            </a:p>
          </p:txBody>
        </p:sp>
        <p:sp>
          <p:nvSpPr>
            <p:cNvPr id="656" name="مربع نص 121">
              <a:extLst>
                <a:ext uri="{FF2B5EF4-FFF2-40B4-BE49-F238E27FC236}">
                  <a16:creationId xmlns:a16="http://schemas.microsoft.com/office/drawing/2014/main" id="{5D14B1D9-8721-4B45-A51A-ACBE8B062FBE}"/>
                </a:ext>
              </a:extLst>
            </p:cNvPr>
            <p:cNvSpPr txBox="1"/>
            <p:nvPr/>
          </p:nvSpPr>
          <p:spPr>
            <a:xfrm>
              <a:off x="2804501" y="2443448"/>
              <a:ext cx="2733087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الضوء                                        60 - 61</a:t>
              </a:r>
            </a:p>
          </p:txBody>
        </p:sp>
        <p:sp>
          <p:nvSpPr>
            <p:cNvPr id="657" name="مربع نص 124">
              <a:extLst>
                <a:ext uri="{FF2B5EF4-FFF2-40B4-BE49-F238E27FC236}">
                  <a16:creationId xmlns:a16="http://schemas.microsoft.com/office/drawing/2014/main" id="{4EB147DC-DA91-4E70-9370-505232F65431}"/>
                </a:ext>
              </a:extLst>
            </p:cNvPr>
            <p:cNvSpPr txBox="1"/>
            <p:nvPr/>
          </p:nvSpPr>
          <p:spPr>
            <a:xfrm>
              <a:off x="2779856" y="1505265"/>
              <a:ext cx="3027623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الحركة والطاقة </a:t>
              </a:r>
              <a:r>
                <a:rPr lang="ar-SA" sz="1050" b="1" i="0" u="none" strike="noStrike" baseline="0" dirty="0">
                  <a:latin typeface="Lotus-Light"/>
                </a:rPr>
                <a:t>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العاشر : الطاقة </a:t>
              </a:r>
            </a:p>
          </p:txBody>
        </p:sp>
        <p:sp>
          <p:nvSpPr>
            <p:cNvPr id="658" name="مربع نص 126">
              <a:extLst>
                <a:ext uri="{FF2B5EF4-FFF2-40B4-BE49-F238E27FC236}">
                  <a16:creationId xmlns:a16="http://schemas.microsoft.com/office/drawing/2014/main" id="{D5379149-682E-45B0-8E09-49E0AF35F42C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59" name="مربع نص 127">
              <a:extLst>
                <a:ext uri="{FF2B5EF4-FFF2-40B4-BE49-F238E27FC236}">
                  <a16:creationId xmlns:a16="http://schemas.microsoft.com/office/drawing/2014/main" id="{2D036A6F-C9AE-431D-B542-5C953E808E83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60" name="مربع نص 307">
              <a:extLst>
                <a:ext uri="{FF2B5EF4-FFF2-40B4-BE49-F238E27FC236}">
                  <a16:creationId xmlns:a16="http://schemas.microsoft.com/office/drawing/2014/main" id="{BA2F0893-6150-4ED5-B3F2-98661F8F23E5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7" name="مربع نص 120">
              <a:extLst>
                <a:ext uri="{FF2B5EF4-FFF2-40B4-BE49-F238E27FC236}">
                  <a16:creationId xmlns:a16="http://schemas.microsoft.com/office/drawing/2014/main" id="{B4CBC64A-0D13-FEF0-24E2-57905C5F3142}"/>
                </a:ext>
              </a:extLst>
            </p:cNvPr>
            <p:cNvSpPr txBox="1"/>
            <p:nvPr/>
          </p:nvSpPr>
          <p:spPr>
            <a:xfrm>
              <a:off x="2930521" y="1816560"/>
              <a:ext cx="259917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ما الحرارة ؟ 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</a:t>
              </a: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                56 - 57</a:t>
              </a:r>
            </a:p>
          </p:txBody>
        </p:sp>
      </p:grpSp>
      <p:pic>
        <p:nvPicPr>
          <p:cNvPr id="11" name="صورة 10">
            <a:hlinkClick r:id="rId4"/>
            <a:extLst>
              <a:ext uri="{FF2B5EF4-FFF2-40B4-BE49-F238E27FC236}">
                <a16:creationId xmlns:a16="http://schemas.microsoft.com/office/drawing/2014/main" id="{ACF0E41C-E343-0F01-3280-6CFAD352B3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673" y="6440328"/>
            <a:ext cx="855607" cy="14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538</Words>
  <Application>Microsoft Office PowerPoint</Application>
  <PresentationFormat>شاشة عريضة</PresentationFormat>
  <Paragraphs>105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11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Times New Roman,Bold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lastModifiedBy>يوسف البلوي</cp:lastModifiedBy>
  <cp:revision>55</cp:revision>
  <dcterms:created xsi:type="dcterms:W3CDTF">2023-08-05T11:54:30Z</dcterms:created>
  <dcterms:modified xsi:type="dcterms:W3CDTF">2024-02-08T22:45:40Z</dcterms:modified>
</cp:coreProperties>
</file>