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7" r:id="rId3"/>
    <p:sldId id="283" r:id="rId4"/>
    <p:sldId id="285" r:id="rId5"/>
    <p:sldId id="290" r:id="rId6"/>
    <p:sldId id="293" r:id="rId7"/>
    <p:sldId id="257" r:id="rId8"/>
    <p:sldId id="299" r:id="rId9"/>
    <p:sldId id="302" r:id="rId10"/>
    <p:sldId id="308" r:id="rId11"/>
    <p:sldId id="278" r:id="rId12"/>
    <p:sldId id="286" r:id="rId13"/>
    <p:sldId id="287" r:id="rId14"/>
    <p:sldId id="291" r:id="rId15"/>
    <p:sldId id="295" r:id="rId16"/>
    <p:sldId id="298" r:id="rId17"/>
    <p:sldId id="303" r:id="rId18"/>
    <p:sldId id="309" r:id="rId19"/>
    <p:sldId id="279" r:id="rId20"/>
    <p:sldId id="289" r:id="rId21"/>
    <p:sldId id="292" r:id="rId22"/>
    <p:sldId id="294" r:id="rId23"/>
    <p:sldId id="296" r:id="rId24"/>
    <p:sldId id="300" r:id="rId25"/>
    <p:sldId id="304" r:id="rId26"/>
    <p:sldId id="310" r:id="rId27"/>
    <p:sldId id="312" r:id="rId28"/>
    <p:sldId id="313" r:id="rId29"/>
    <p:sldId id="280" r:id="rId30"/>
    <p:sldId id="258" r:id="rId31"/>
    <p:sldId id="259" r:id="rId32"/>
    <p:sldId id="256" r:id="rId33"/>
    <p:sldId id="264" r:id="rId34"/>
    <p:sldId id="266" r:id="rId35"/>
    <p:sldId id="297" r:id="rId36"/>
    <p:sldId id="263" r:id="rId37"/>
    <p:sldId id="301" r:id="rId38"/>
    <p:sldId id="305" r:id="rId39"/>
    <p:sldId id="306" r:id="rId40"/>
    <p:sldId id="307" r:id="rId4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08BD7F-06AE-E34C-864A-36E42AF6491C}" type="doc">
      <dgm:prSet loTypeId="urn:microsoft.com/office/officeart/2005/8/layout/cycle4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9F6006BC-0D81-F24B-999A-A9451DD1CE66}">
      <dgm:prSet phldrT="[نص]" phldr="0"/>
      <dgm:spPr/>
      <dgm:t>
        <a:bodyPr/>
        <a:lstStyle/>
        <a:p>
          <a:pPr rtl="1"/>
          <a:endParaRPr lang="ar-SA" b="1" dirty="0"/>
        </a:p>
      </dgm:t>
    </dgm:pt>
    <dgm:pt modelId="{97A9D067-33B9-3847-9671-4262F56DEA42}" type="parTrans" cxnId="{2BFF23B5-BA4B-394D-961C-595FCB3F3588}">
      <dgm:prSet/>
      <dgm:spPr/>
      <dgm:t>
        <a:bodyPr/>
        <a:lstStyle/>
        <a:p>
          <a:pPr rtl="1"/>
          <a:endParaRPr lang="ar-SA" b="1"/>
        </a:p>
      </dgm:t>
    </dgm:pt>
    <dgm:pt modelId="{4D4C72A3-A907-944A-BF37-442A3C533599}" type="sibTrans" cxnId="{2BFF23B5-BA4B-394D-961C-595FCB3F3588}">
      <dgm:prSet/>
      <dgm:spPr/>
      <dgm:t>
        <a:bodyPr/>
        <a:lstStyle/>
        <a:p>
          <a:pPr rtl="1"/>
          <a:endParaRPr lang="ar-SA" b="1"/>
        </a:p>
      </dgm:t>
    </dgm:pt>
    <dgm:pt modelId="{53FFFD8E-ADDA-DB49-A861-1C254444DDD0}">
      <dgm:prSet phldrT="[نص]" phldr="0"/>
      <dgm:spPr/>
      <dgm:t>
        <a:bodyPr/>
        <a:lstStyle/>
        <a:p>
          <a:pPr rtl="1"/>
          <a:endParaRPr lang="ar-SA" b="1" dirty="0"/>
        </a:p>
      </dgm:t>
    </dgm:pt>
    <dgm:pt modelId="{0BD4D2CD-C5E9-FD42-9E29-8D8C3117575A}" type="parTrans" cxnId="{7EFA463B-F6DA-1242-A41C-C31C05C71681}">
      <dgm:prSet/>
      <dgm:spPr/>
      <dgm:t>
        <a:bodyPr/>
        <a:lstStyle/>
        <a:p>
          <a:pPr rtl="1"/>
          <a:endParaRPr lang="ar-SA" b="1"/>
        </a:p>
      </dgm:t>
    </dgm:pt>
    <dgm:pt modelId="{7CDF56D2-950B-E04D-8DC2-EEBBCA13BA60}" type="sibTrans" cxnId="{7EFA463B-F6DA-1242-A41C-C31C05C71681}">
      <dgm:prSet/>
      <dgm:spPr/>
      <dgm:t>
        <a:bodyPr/>
        <a:lstStyle/>
        <a:p>
          <a:pPr rtl="1"/>
          <a:endParaRPr lang="ar-SA" b="1"/>
        </a:p>
      </dgm:t>
    </dgm:pt>
    <dgm:pt modelId="{28A0A552-219F-5749-95C0-7845DDEEB4BA}">
      <dgm:prSet phldrT="[نص]" phldr="0"/>
      <dgm:spPr/>
      <dgm:t>
        <a:bodyPr/>
        <a:lstStyle/>
        <a:p>
          <a:pPr rtl="1"/>
          <a:endParaRPr lang="ar-SA" b="1" dirty="0"/>
        </a:p>
      </dgm:t>
    </dgm:pt>
    <dgm:pt modelId="{AC51468E-9B9C-AB48-9BF8-A8AC3AEFBB97}" type="parTrans" cxnId="{D8085AD7-5717-E84E-8DEF-F6449B76D817}">
      <dgm:prSet/>
      <dgm:spPr/>
      <dgm:t>
        <a:bodyPr/>
        <a:lstStyle/>
        <a:p>
          <a:pPr rtl="1"/>
          <a:endParaRPr lang="ar-SA" b="1"/>
        </a:p>
      </dgm:t>
    </dgm:pt>
    <dgm:pt modelId="{420EF7CC-0687-254B-AE2F-C953BF22193A}" type="sibTrans" cxnId="{D8085AD7-5717-E84E-8DEF-F6449B76D817}">
      <dgm:prSet/>
      <dgm:spPr/>
      <dgm:t>
        <a:bodyPr/>
        <a:lstStyle/>
        <a:p>
          <a:pPr rtl="1"/>
          <a:endParaRPr lang="ar-SA" b="1"/>
        </a:p>
      </dgm:t>
    </dgm:pt>
    <dgm:pt modelId="{80AA3B6A-0348-914A-905C-3E80926CE109}">
      <dgm:prSet phldrT="[نص]" phldr="0"/>
      <dgm:spPr/>
      <dgm:t>
        <a:bodyPr/>
        <a:lstStyle/>
        <a:p>
          <a:pPr rtl="1"/>
          <a:r>
            <a:rPr lang="ar-SA" b="1" dirty="0"/>
            <a:t>ماذا يسمى </a:t>
          </a:r>
        </a:p>
      </dgm:t>
    </dgm:pt>
    <dgm:pt modelId="{B5C66D37-790A-4D4A-980F-505345C86525}" type="parTrans" cxnId="{3190BACE-3C14-7444-BFEF-E1A570715751}">
      <dgm:prSet/>
      <dgm:spPr/>
      <dgm:t>
        <a:bodyPr/>
        <a:lstStyle/>
        <a:p>
          <a:pPr rtl="1"/>
          <a:endParaRPr lang="ar-SA" b="1"/>
        </a:p>
      </dgm:t>
    </dgm:pt>
    <dgm:pt modelId="{31A9A075-F00F-0E41-99AB-363EF884EC22}" type="sibTrans" cxnId="{3190BACE-3C14-7444-BFEF-E1A570715751}">
      <dgm:prSet/>
      <dgm:spPr/>
      <dgm:t>
        <a:bodyPr/>
        <a:lstStyle/>
        <a:p>
          <a:pPr rtl="1"/>
          <a:endParaRPr lang="ar-SA" b="1"/>
        </a:p>
      </dgm:t>
    </dgm:pt>
    <dgm:pt modelId="{0394A3DA-8631-2D48-A9ED-C3E50716D962}">
      <dgm:prSet phldrT="[نص]" phldr="0"/>
      <dgm:spPr/>
      <dgm:t>
        <a:bodyPr/>
        <a:lstStyle/>
        <a:p>
          <a:pPr rtl="1"/>
          <a:r>
            <a:rPr lang="ar-SA" b="1" dirty="0"/>
            <a:t>أمثلة</a:t>
          </a:r>
        </a:p>
      </dgm:t>
    </dgm:pt>
    <dgm:pt modelId="{78C33B00-73CF-0946-909A-5695B35F3AC3}" type="parTrans" cxnId="{6A500A98-37EF-5C45-AB06-1F3413AD4455}">
      <dgm:prSet/>
      <dgm:spPr/>
      <dgm:t>
        <a:bodyPr/>
        <a:lstStyle/>
        <a:p>
          <a:pPr rtl="1"/>
          <a:endParaRPr lang="ar-SA" b="1"/>
        </a:p>
      </dgm:t>
    </dgm:pt>
    <dgm:pt modelId="{AE81291F-B9B6-FF4B-9E11-0D9AB885A745}" type="sibTrans" cxnId="{6A500A98-37EF-5C45-AB06-1F3413AD4455}">
      <dgm:prSet/>
      <dgm:spPr/>
      <dgm:t>
        <a:bodyPr/>
        <a:lstStyle/>
        <a:p>
          <a:pPr rtl="1"/>
          <a:endParaRPr lang="ar-SA" b="1"/>
        </a:p>
      </dgm:t>
    </dgm:pt>
    <dgm:pt modelId="{6C2E15CE-3D64-A744-A6CC-13AFFE8CE278}">
      <dgm:prSet phldrT="[نص]" phldr="0"/>
      <dgm:spPr/>
      <dgm:t>
        <a:bodyPr/>
        <a:lstStyle/>
        <a:p>
          <a:pPr rtl="1"/>
          <a:r>
            <a:rPr lang="ar-SA" b="1" dirty="0"/>
            <a:t>عرفي الرياء</a:t>
          </a:r>
        </a:p>
      </dgm:t>
    </dgm:pt>
    <dgm:pt modelId="{6825F6DA-3184-454B-B6FD-BAEDC6A73D89}" type="parTrans" cxnId="{A4640A00-EE8A-5344-B94F-E2E12A973101}">
      <dgm:prSet/>
      <dgm:spPr/>
      <dgm:t>
        <a:bodyPr/>
        <a:lstStyle/>
        <a:p>
          <a:pPr rtl="1"/>
          <a:endParaRPr lang="ar-SA" b="1"/>
        </a:p>
      </dgm:t>
    </dgm:pt>
    <dgm:pt modelId="{A773871D-AF9D-3344-8E2E-96196DB501E5}" type="sibTrans" cxnId="{A4640A00-EE8A-5344-B94F-E2E12A973101}">
      <dgm:prSet/>
      <dgm:spPr/>
      <dgm:t>
        <a:bodyPr/>
        <a:lstStyle/>
        <a:p>
          <a:pPr rtl="1"/>
          <a:endParaRPr lang="ar-SA" b="1"/>
        </a:p>
      </dgm:t>
    </dgm:pt>
    <dgm:pt modelId="{2F84ECD7-2E0C-2E43-A21F-C580E3645DA2}">
      <dgm:prSet phldrT="[نص]" phldr="0"/>
      <dgm:spPr/>
      <dgm:t>
        <a:bodyPr/>
        <a:lstStyle/>
        <a:p>
          <a:pPr rtl="1"/>
          <a:r>
            <a:rPr lang="ar-SA" b="1" dirty="0"/>
            <a:t>حكمه </a:t>
          </a:r>
        </a:p>
      </dgm:t>
    </dgm:pt>
    <dgm:pt modelId="{FAA093C5-2DC3-8A43-BC15-B7860BF6479C}" type="parTrans" cxnId="{8EBD466B-FF02-874C-9282-5F240488A0AA}">
      <dgm:prSet/>
      <dgm:spPr/>
      <dgm:t>
        <a:bodyPr/>
        <a:lstStyle/>
        <a:p>
          <a:pPr rtl="1"/>
          <a:endParaRPr lang="ar-SA" b="1"/>
        </a:p>
      </dgm:t>
    </dgm:pt>
    <dgm:pt modelId="{41B11A65-DA88-8540-ABA5-780FB241A889}" type="sibTrans" cxnId="{8EBD466B-FF02-874C-9282-5F240488A0AA}">
      <dgm:prSet/>
      <dgm:spPr/>
      <dgm:t>
        <a:bodyPr/>
        <a:lstStyle/>
        <a:p>
          <a:pPr rtl="1"/>
          <a:endParaRPr lang="ar-SA" b="1"/>
        </a:p>
      </dgm:t>
    </dgm:pt>
    <dgm:pt modelId="{57B26E88-F031-3F45-B7FC-740C4E1BEED5}">
      <dgm:prSet phldrT="[نص]" phldr="0"/>
      <dgm:spPr/>
      <dgm:t>
        <a:bodyPr/>
        <a:lstStyle/>
        <a:p>
          <a:pPr rtl="1"/>
          <a:endParaRPr lang="ar-SA" b="1" dirty="0"/>
        </a:p>
      </dgm:t>
    </dgm:pt>
    <dgm:pt modelId="{37B930C6-E5CC-0C4B-B005-9E683DD58F76}" type="parTrans" cxnId="{3D9F0FDA-68F7-BB48-B868-38FEDA9BBD84}">
      <dgm:prSet/>
      <dgm:spPr/>
      <dgm:t>
        <a:bodyPr/>
        <a:lstStyle/>
        <a:p>
          <a:pPr rtl="1"/>
          <a:endParaRPr lang="ar-SA" b="1"/>
        </a:p>
      </dgm:t>
    </dgm:pt>
    <dgm:pt modelId="{216696DE-64B0-9A47-AE7B-EC2417116F46}" type="sibTrans" cxnId="{3D9F0FDA-68F7-BB48-B868-38FEDA9BBD84}">
      <dgm:prSet/>
      <dgm:spPr/>
      <dgm:t>
        <a:bodyPr/>
        <a:lstStyle/>
        <a:p>
          <a:pPr rtl="1"/>
          <a:endParaRPr lang="ar-SA" b="1"/>
        </a:p>
      </dgm:t>
    </dgm:pt>
    <dgm:pt modelId="{C0C9FA03-E83B-414E-A263-678502FC79D1}" type="pres">
      <dgm:prSet presAssocID="{4708BD7F-06AE-E34C-864A-36E42AF6491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7D79390-9C40-454C-9C02-F9B43F919BC2}" type="pres">
      <dgm:prSet presAssocID="{4708BD7F-06AE-E34C-864A-36E42AF6491C}" presName="children" presStyleCnt="0"/>
      <dgm:spPr/>
    </dgm:pt>
    <dgm:pt modelId="{B7EFF270-F6D6-DF4C-82A9-EABAA00D097B}" type="pres">
      <dgm:prSet presAssocID="{4708BD7F-06AE-E34C-864A-36E42AF6491C}" presName="child1group" presStyleCnt="0"/>
      <dgm:spPr/>
    </dgm:pt>
    <dgm:pt modelId="{E3FA7DAB-C346-8647-B03F-907BE8BB3D6F}" type="pres">
      <dgm:prSet presAssocID="{4708BD7F-06AE-E34C-864A-36E42AF6491C}" presName="child1" presStyleLbl="bgAcc1" presStyleIdx="0" presStyleCnt="4"/>
      <dgm:spPr/>
    </dgm:pt>
    <dgm:pt modelId="{3984CECA-FDA9-2A4D-87E8-EF90C6EEFC65}" type="pres">
      <dgm:prSet presAssocID="{4708BD7F-06AE-E34C-864A-36E42AF6491C}" presName="child1Text" presStyleLbl="bgAcc1" presStyleIdx="0" presStyleCnt="4">
        <dgm:presLayoutVars>
          <dgm:bulletEnabled val="1"/>
        </dgm:presLayoutVars>
      </dgm:prSet>
      <dgm:spPr/>
    </dgm:pt>
    <dgm:pt modelId="{5DFB5527-504C-2D4A-A34B-4E2323810239}" type="pres">
      <dgm:prSet presAssocID="{4708BD7F-06AE-E34C-864A-36E42AF6491C}" presName="child2group" presStyleCnt="0"/>
      <dgm:spPr/>
    </dgm:pt>
    <dgm:pt modelId="{C9A75DF7-7635-0041-980B-B3BFA288E5C8}" type="pres">
      <dgm:prSet presAssocID="{4708BD7F-06AE-E34C-864A-36E42AF6491C}" presName="child2" presStyleLbl="bgAcc1" presStyleIdx="1" presStyleCnt="4"/>
      <dgm:spPr/>
    </dgm:pt>
    <dgm:pt modelId="{62BEE2B6-F7CB-E344-BEB0-983E23981AB1}" type="pres">
      <dgm:prSet presAssocID="{4708BD7F-06AE-E34C-864A-36E42AF6491C}" presName="child2Text" presStyleLbl="bgAcc1" presStyleIdx="1" presStyleCnt="4">
        <dgm:presLayoutVars>
          <dgm:bulletEnabled val="1"/>
        </dgm:presLayoutVars>
      </dgm:prSet>
      <dgm:spPr/>
    </dgm:pt>
    <dgm:pt modelId="{B2231779-B3FD-9A4F-80AD-A535DCA94CEB}" type="pres">
      <dgm:prSet presAssocID="{4708BD7F-06AE-E34C-864A-36E42AF6491C}" presName="child3group" presStyleCnt="0"/>
      <dgm:spPr/>
    </dgm:pt>
    <dgm:pt modelId="{EA46E5EE-E00A-CF4F-B07B-4E880000816D}" type="pres">
      <dgm:prSet presAssocID="{4708BD7F-06AE-E34C-864A-36E42AF6491C}" presName="child3" presStyleLbl="bgAcc1" presStyleIdx="2" presStyleCnt="4"/>
      <dgm:spPr/>
    </dgm:pt>
    <dgm:pt modelId="{4DFE5116-6538-3348-BCC6-FD8A4C40FB52}" type="pres">
      <dgm:prSet presAssocID="{4708BD7F-06AE-E34C-864A-36E42AF6491C}" presName="child3Text" presStyleLbl="bgAcc1" presStyleIdx="2" presStyleCnt="4">
        <dgm:presLayoutVars>
          <dgm:bulletEnabled val="1"/>
        </dgm:presLayoutVars>
      </dgm:prSet>
      <dgm:spPr/>
    </dgm:pt>
    <dgm:pt modelId="{59179B17-70B6-6C4F-93B2-B70A6BEF0C49}" type="pres">
      <dgm:prSet presAssocID="{4708BD7F-06AE-E34C-864A-36E42AF6491C}" presName="child4group" presStyleCnt="0"/>
      <dgm:spPr/>
    </dgm:pt>
    <dgm:pt modelId="{79DAE714-F691-DC4A-8D87-D98E949F216F}" type="pres">
      <dgm:prSet presAssocID="{4708BD7F-06AE-E34C-864A-36E42AF6491C}" presName="child4" presStyleLbl="bgAcc1" presStyleIdx="3" presStyleCnt="4"/>
      <dgm:spPr/>
    </dgm:pt>
    <dgm:pt modelId="{DCCBC5CF-7E11-7449-953C-5035F89873C8}" type="pres">
      <dgm:prSet presAssocID="{4708BD7F-06AE-E34C-864A-36E42AF6491C}" presName="child4Text" presStyleLbl="bgAcc1" presStyleIdx="3" presStyleCnt="4">
        <dgm:presLayoutVars>
          <dgm:bulletEnabled val="1"/>
        </dgm:presLayoutVars>
      </dgm:prSet>
      <dgm:spPr/>
    </dgm:pt>
    <dgm:pt modelId="{406C99A7-DD5A-C245-A53B-39E920B4413B}" type="pres">
      <dgm:prSet presAssocID="{4708BD7F-06AE-E34C-864A-36E42AF6491C}" presName="childPlaceholder" presStyleCnt="0"/>
      <dgm:spPr/>
    </dgm:pt>
    <dgm:pt modelId="{4E204DA7-28F1-5648-9AAD-7532B2CF5C51}" type="pres">
      <dgm:prSet presAssocID="{4708BD7F-06AE-E34C-864A-36E42AF6491C}" presName="circle" presStyleCnt="0"/>
      <dgm:spPr/>
    </dgm:pt>
    <dgm:pt modelId="{C62F9A40-3036-4041-BA85-A025A6E5CDBA}" type="pres">
      <dgm:prSet presAssocID="{4708BD7F-06AE-E34C-864A-36E42AF6491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257FF044-D369-964B-857D-D9DE34F46713}" type="pres">
      <dgm:prSet presAssocID="{4708BD7F-06AE-E34C-864A-36E42AF6491C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ED8CB4C6-6797-7040-9EDE-A2C05426B7FB}" type="pres">
      <dgm:prSet presAssocID="{4708BD7F-06AE-E34C-864A-36E42AF6491C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E0758EC-A727-5A42-975F-F161058F0842}" type="pres">
      <dgm:prSet presAssocID="{4708BD7F-06AE-E34C-864A-36E42AF6491C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1EDCF863-6D0C-9842-B089-BFEA9764A4F6}" type="pres">
      <dgm:prSet presAssocID="{4708BD7F-06AE-E34C-864A-36E42AF6491C}" presName="quadrantPlaceholder" presStyleCnt="0"/>
      <dgm:spPr/>
    </dgm:pt>
    <dgm:pt modelId="{7D0E58D5-B498-FF4A-9CCD-B2B6CC93221E}" type="pres">
      <dgm:prSet presAssocID="{4708BD7F-06AE-E34C-864A-36E42AF6491C}" presName="center1" presStyleLbl="fgShp" presStyleIdx="0" presStyleCnt="2"/>
      <dgm:spPr/>
    </dgm:pt>
    <dgm:pt modelId="{84EDBD84-CDF2-1B44-856F-BD75AE4B63B7}" type="pres">
      <dgm:prSet presAssocID="{4708BD7F-06AE-E34C-864A-36E42AF6491C}" presName="center2" presStyleLbl="fgShp" presStyleIdx="1" presStyleCnt="2"/>
      <dgm:spPr/>
    </dgm:pt>
  </dgm:ptLst>
  <dgm:cxnLst>
    <dgm:cxn modelId="{A4640A00-EE8A-5344-B94F-E2E12A973101}" srcId="{4708BD7F-06AE-E34C-864A-36E42AF6491C}" destId="{6C2E15CE-3D64-A744-A6CC-13AFFE8CE278}" srcOrd="1" destOrd="0" parTransId="{6825F6DA-3184-454B-B6FD-BAEDC6A73D89}" sibTransId="{A773871D-AF9D-3344-8E2E-96196DB501E5}"/>
    <dgm:cxn modelId="{DD388900-E117-B849-B463-656EFAE8A810}" type="presOf" srcId="{9F6006BC-0D81-F24B-999A-A9451DD1CE66}" destId="{62BEE2B6-F7CB-E344-BEB0-983E23981AB1}" srcOrd="1" destOrd="0" presId="urn:microsoft.com/office/officeart/2005/8/layout/cycle4"/>
    <dgm:cxn modelId="{2E580E01-BC35-4543-8F2A-D20EC14644F3}" type="presOf" srcId="{9F6006BC-0D81-F24B-999A-A9451DD1CE66}" destId="{C9A75DF7-7635-0041-980B-B3BFA288E5C8}" srcOrd="0" destOrd="0" presId="urn:microsoft.com/office/officeart/2005/8/layout/cycle4"/>
    <dgm:cxn modelId="{22866903-DBAE-0944-A3EC-D622B4F9F7E6}" type="presOf" srcId="{80AA3B6A-0348-914A-905C-3E80926CE109}" destId="{EE0758EC-A727-5A42-975F-F161058F0842}" srcOrd="0" destOrd="0" presId="urn:microsoft.com/office/officeart/2005/8/layout/cycle4"/>
    <dgm:cxn modelId="{EC2D832A-53CA-814C-BE8A-E4191D39994F}" type="presOf" srcId="{6C2E15CE-3D64-A744-A6CC-13AFFE8CE278}" destId="{257FF044-D369-964B-857D-D9DE34F46713}" srcOrd="0" destOrd="0" presId="urn:microsoft.com/office/officeart/2005/8/layout/cycle4"/>
    <dgm:cxn modelId="{7EFA463B-F6DA-1242-A41C-C31C05C71681}" srcId="{0394A3DA-8631-2D48-A9ED-C3E50716D962}" destId="{53FFFD8E-ADDA-DB49-A861-1C254444DDD0}" srcOrd="0" destOrd="0" parTransId="{0BD4D2CD-C5E9-FD42-9E29-8D8C3117575A}" sibTransId="{7CDF56D2-950B-E04D-8DC2-EEBBCA13BA60}"/>
    <dgm:cxn modelId="{8E2F7A54-BB96-654D-B3ED-81248ADB472A}" type="presOf" srcId="{57B26E88-F031-3F45-B7FC-740C4E1BEED5}" destId="{3984CECA-FDA9-2A4D-87E8-EF90C6EEFC65}" srcOrd="1" destOrd="0" presId="urn:microsoft.com/office/officeart/2005/8/layout/cycle4"/>
    <dgm:cxn modelId="{2823865F-0162-4E4D-B044-CA9E19BC9663}" type="presOf" srcId="{57B26E88-F031-3F45-B7FC-740C4E1BEED5}" destId="{E3FA7DAB-C346-8647-B03F-907BE8BB3D6F}" srcOrd="0" destOrd="0" presId="urn:microsoft.com/office/officeart/2005/8/layout/cycle4"/>
    <dgm:cxn modelId="{8EBD466B-FF02-874C-9282-5F240488A0AA}" srcId="{4708BD7F-06AE-E34C-864A-36E42AF6491C}" destId="{2F84ECD7-2E0C-2E43-A21F-C580E3645DA2}" srcOrd="0" destOrd="0" parTransId="{FAA093C5-2DC3-8A43-BC15-B7860BF6479C}" sibTransId="{41B11A65-DA88-8540-ABA5-780FB241A889}"/>
    <dgm:cxn modelId="{CB9B1A75-EF84-B54A-9C5A-6B79A420297D}" type="presOf" srcId="{53FFFD8E-ADDA-DB49-A861-1C254444DDD0}" destId="{EA46E5EE-E00A-CF4F-B07B-4E880000816D}" srcOrd="0" destOrd="0" presId="urn:microsoft.com/office/officeart/2005/8/layout/cycle4"/>
    <dgm:cxn modelId="{6A500A98-37EF-5C45-AB06-1F3413AD4455}" srcId="{4708BD7F-06AE-E34C-864A-36E42AF6491C}" destId="{0394A3DA-8631-2D48-A9ED-C3E50716D962}" srcOrd="2" destOrd="0" parTransId="{78C33B00-73CF-0946-909A-5695B35F3AC3}" sibTransId="{AE81291F-B9B6-FF4B-9E11-0D9AB885A745}"/>
    <dgm:cxn modelId="{061AD89E-9F23-684B-BE79-6F8993DAA968}" type="presOf" srcId="{4708BD7F-06AE-E34C-864A-36E42AF6491C}" destId="{C0C9FA03-E83B-414E-A263-678502FC79D1}" srcOrd="0" destOrd="0" presId="urn:microsoft.com/office/officeart/2005/8/layout/cycle4"/>
    <dgm:cxn modelId="{2BFF23B5-BA4B-394D-961C-595FCB3F3588}" srcId="{6C2E15CE-3D64-A744-A6CC-13AFFE8CE278}" destId="{9F6006BC-0D81-F24B-999A-A9451DD1CE66}" srcOrd="0" destOrd="0" parTransId="{97A9D067-33B9-3847-9671-4262F56DEA42}" sibTransId="{4D4C72A3-A907-944A-BF37-442A3C533599}"/>
    <dgm:cxn modelId="{BB4ABAB6-C471-3148-965F-DE339DC16E6C}" type="presOf" srcId="{28A0A552-219F-5749-95C0-7845DDEEB4BA}" destId="{DCCBC5CF-7E11-7449-953C-5035F89873C8}" srcOrd="1" destOrd="0" presId="urn:microsoft.com/office/officeart/2005/8/layout/cycle4"/>
    <dgm:cxn modelId="{C99CD6BA-DE3E-2F4C-B78C-A730B73E92E6}" type="presOf" srcId="{2F84ECD7-2E0C-2E43-A21F-C580E3645DA2}" destId="{C62F9A40-3036-4041-BA85-A025A6E5CDBA}" srcOrd="0" destOrd="0" presId="urn:microsoft.com/office/officeart/2005/8/layout/cycle4"/>
    <dgm:cxn modelId="{3190BACE-3C14-7444-BFEF-E1A570715751}" srcId="{4708BD7F-06AE-E34C-864A-36E42AF6491C}" destId="{80AA3B6A-0348-914A-905C-3E80926CE109}" srcOrd="3" destOrd="0" parTransId="{B5C66D37-790A-4D4A-980F-505345C86525}" sibTransId="{31A9A075-F00F-0E41-99AB-363EF884EC22}"/>
    <dgm:cxn modelId="{537D35D4-FF6F-964B-8F1A-BC0CD2F4E947}" type="presOf" srcId="{53FFFD8E-ADDA-DB49-A861-1C254444DDD0}" destId="{4DFE5116-6538-3348-BCC6-FD8A4C40FB52}" srcOrd="1" destOrd="0" presId="urn:microsoft.com/office/officeart/2005/8/layout/cycle4"/>
    <dgm:cxn modelId="{D8085AD7-5717-E84E-8DEF-F6449B76D817}" srcId="{80AA3B6A-0348-914A-905C-3E80926CE109}" destId="{28A0A552-219F-5749-95C0-7845DDEEB4BA}" srcOrd="0" destOrd="0" parTransId="{AC51468E-9B9C-AB48-9BF8-A8AC3AEFBB97}" sibTransId="{420EF7CC-0687-254B-AE2F-C953BF22193A}"/>
    <dgm:cxn modelId="{3D9F0FDA-68F7-BB48-B868-38FEDA9BBD84}" srcId="{2F84ECD7-2E0C-2E43-A21F-C580E3645DA2}" destId="{57B26E88-F031-3F45-B7FC-740C4E1BEED5}" srcOrd="0" destOrd="0" parTransId="{37B930C6-E5CC-0C4B-B005-9E683DD58F76}" sibTransId="{216696DE-64B0-9A47-AE7B-EC2417116F46}"/>
    <dgm:cxn modelId="{6BC3FCDA-5F75-A740-AE21-4A85F0EF80D3}" type="presOf" srcId="{28A0A552-219F-5749-95C0-7845DDEEB4BA}" destId="{79DAE714-F691-DC4A-8D87-D98E949F216F}" srcOrd="0" destOrd="0" presId="urn:microsoft.com/office/officeart/2005/8/layout/cycle4"/>
    <dgm:cxn modelId="{E36F56E8-B76C-D647-8566-217210721E7A}" type="presOf" srcId="{0394A3DA-8631-2D48-A9ED-C3E50716D962}" destId="{ED8CB4C6-6797-7040-9EDE-A2C05426B7FB}" srcOrd="0" destOrd="0" presId="urn:microsoft.com/office/officeart/2005/8/layout/cycle4"/>
    <dgm:cxn modelId="{CFB70786-E159-F642-AB7D-C618CF3655D1}" type="presParOf" srcId="{C0C9FA03-E83B-414E-A263-678502FC79D1}" destId="{27D79390-9C40-454C-9C02-F9B43F919BC2}" srcOrd="0" destOrd="0" presId="urn:microsoft.com/office/officeart/2005/8/layout/cycle4"/>
    <dgm:cxn modelId="{0D100EBB-8FE5-DD4A-95C0-A578BFAACB39}" type="presParOf" srcId="{27D79390-9C40-454C-9C02-F9B43F919BC2}" destId="{B7EFF270-F6D6-DF4C-82A9-EABAA00D097B}" srcOrd="0" destOrd="0" presId="urn:microsoft.com/office/officeart/2005/8/layout/cycle4"/>
    <dgm:cxn modelId="{03DC7D0E-4B84-914C-A508-F77E1622650A}" type="presParOf" srcId="{B7EFF270-F6D6-DF4C-82A9-EABAA00D097B}" destId="{E3FA7DAB-C346-8647-B03F-907BE8BB3D6F}" srcOrd="0" destOrd="0" presId="urn:microsoft.com/office/officeart/2005/8/layout/cycle4"/>
    <dgm:cxn modelId="{0FEDF808-E90A-414F-966A-6CF5C5EB4656}" type="presParOf" srcId="{B7EFF270-F6D6-DF4C-82A9-EABAA00D097B}" destId="{3984CECA-FDA9-2A4D-87E8-EF90C6EEFC65}" srcOrd="1" destOrd="0" presId="urn:microsoft.com/office/officeart/2005/8/layout/cycle4"/>
    <dgm:cxn modelId="{F53ED067-F38F-344D-B597-61EDDD88C56A}" type="presParOf" srcId="{27D79390-9C40-454C-9C02-F9B43F919BC2}" destId="{5DFB5527-504C-2D4A-A34B-4E2323810239}" srcOrd="1" destOrd="0" presId="urn:microsoft.com/office/officeart/2005/8/layout/cycle4"/>
    <dgm:cxn modelId="{F3EB800C-3AB3-FC4D-B865-CB85A35605CA}" type="presParOf" srcId="{5DFB5527-504C-2D4A-A34B-4E2323810239}" destId="{C9A75DF7-7635-0041-980B-B3BFA288E5C8}" srcOrd="0" destOrd="0" presId="urn:microsoft.com/office/officeart/2005/8/layout/cycle4"/>
    <dgm:cxn modelId="{6225BE0D-BD46-CA4D-960C-228F7CA07817}" type="presParOf" srcId="{5DFB5527-504C-2D4A-A34B-4E2323810239}" destId="{62BEE2B6-F7CB-E344-BEB0-983E23981AB1}" srcOrd="1" destOrd="0" presId="urn:microsoft.com/office/officeart/2005/8/layout/cycle4"/>
    <dgm:cxn modelId="{0A989F5F-05A9-9545-92F7-5A0A40665CCE}" type="presParOf" srcId="{27D79390-9C40-454C-9C02-F9B43F919BC2}" destId="{B2231779-B3FD-9A4F-80AD-A535DCA94CEB}" srcOrd="2" destOrd="0" presId="urn:microsoft.com/office/officeart/2005/8/layout/cycle4"/>
    <dgm:cxn modelId="{A0D57161-2DEA-6F45-97CF-F1D7F24122A9}" type="presParOf" srcId="{B2231779-B3FD-9A4F-80AD-A535DCA94CEB}" destId="{EA46E5EE-E00A-CF4F-B07B-4E880000816D}" srcOrd="0" destOrd="0" presId="urn:microsoft.com/office/officeart/2005/8/layout/cycle4"/>
    <dgm:cxn modelId="{1F66B5E6-DF0D-B74F-83FE-69E98CB981CD}" type="presParOf" srcId="{B2231779-B3FD-9A4F-80AD-A535DCA94CEB}" destId="{4DFE5116-6538-3348-BCC6-FD8A4C40FB52}" srcOrd="1" destOrd="0" presId="urn:microsoft.com/office/officeart/2005/8/layout/cycle4"/>
    <dgm:cxn modelId="{BDD18EDD-1982-8E43-A0A1-4E2956116FD2}" type="presParOf" srcId="{27D79390-9C40-454C-9C02-F9B43F919BC2}" destId="{59179B17-70B6-6C4F-93B2-B70A6BEF0C49}" srcOrd="3" destOrd="0" presId="urn:microsoft.com/office/officeart/2005/8/layout/cycle4"/>
    <dgm:cxn modelId="{8B48C3F3-39E5-9E41-9FDC-DCD753B1B71B}" type="presParOf" srcId="{59179B17-70B6-6C4F-93B2-B70A6BEF0C49}" destId="{79DAE714-F691-DC4A-8D87-D98E949F216F}" srcOrd="0" destOrd="0" presId="urn:microsoft.com/office/officeart/2005/8/layout/cycle4"/>
    <dgm:cxn modelId="{B74F66EE-B613-8047-804A-58BDCAC2CC0D}" type="presParOf" srcId="{59179B17-70B6-6C4F-93B2-B70A6BEF0C49}" destId="{DCCBC5CF-7E11-7449-953C-5035F89873C8}" srcOrd="1" destOrd="0" presId="urn:microsoft.com/office/officeart/2005/8/layout/cycle4"/>
    <dgm:cxn modelId="{A9AA114C-E42D-984F-8CC7-2F16266B3475}" type="presParOf" srcId="{27D79390-9C40-454C-9C02-F9B43F919BC2}" destId="{406C99A7-DD5A-C245-A53B-39E920B4413B}" srcOrd="4" destOrd="0" presId="urn:microsoft.com/office/officeart/2005/8/layout/cycle4"/>
    <dgm:cxn modelId="{55EE8EAC-0131-A549-B6BA-840A6F95A368}" type="presParOf" srcId="{C0C9FA03-E83B-414E-A263-678502FC79D1}" destId="{4E204DA7-28F1-5648-9AAD-7532B2CF5C51}" srcOrd="1" destOrd="0" presId="urn:microsoft.com/office/officeart/2005/8/layout/cycle4"/>
    <dgm:cxn modelId="{DF09925E-B4F8-5E43-BF38-70735954F53C}" type="presParOf" srcId="{4E204DA7-28F1-5648-9AAD-7532B2CF5C51}" destId="{C62F9A40-3036-4041-BA85-A025A6E5CDBA}" srcOrd="0" destOrd="0" presId="urn:microsoft.com/office/officeart/2005/8/layout/cycle4"/>
    <dgm:cxn modelId="{9D55170D-BFB7-8045-B850-EE5C6C3B0404}" type="presParOf" srcId="{4E204DA7-28F1-5648-9AAD-7532B2CF5C51}" destId="{257FF044-D369-964B-857D-D9DE34F46713}" srcOrd="1" destOrd="0" presId="urn:microsoft.com/office/officeart/2005/8/layout/cycle4"/>
    <dgm:cxn modelId="{96BE5DEE-86A2-D744-B4FA-C41ADDB7475F}" type="presParOf" srcId="{4E204DA7-28F1-5648-9AAD-7532B2CF5C51}" destId="{ED8CB4C6-6797-7040-9EDE-A2C05426B7FB}" srcOrd="2" destOrd="0" presId="urn:microsoft.com/office/officeart/2005/8/layout/cycle4"/>
    <dgm:cxn modelId="{32E72FB8-623B-FF41-AA21-B34DE59D0CA2}" type="presParOf" srcId="{4E204DA7-28F1-5648-9AAD-7532B2CF5C51}" destId="{EE0758EC-A727-5A42-975F-F161058F0842}" srcOrd="3" destOrd="0" presId="urn:microsoft.com/office/officeart/2005/8/layout/cycle4"/>
    <dgm:cxn modelId="{ED82D04F-51E0-314D-BD93-121AE20A54B2}" type="presParOf" srcId="{4E204DA7-28F1-5648-9AAD-7532B2CF5C51}" destId="{1EDCF863-6D0C-9842-B089-BFEA9764A4F6}" srcOrd="4" destOrd="0" presId="urn:microsoft.com/office/officeart/2005/8/layout/cycle4"/>
    <dgm:cxn modelId="{A27A372C-8A94-AB48-A9C0-118B2AC50FD3}" type="presParOf" srcId="{C0C9FA03-E83B-414E-A263-678502FC79D1}" destId="{7D0E58D5-B498-FF4A-9CCD-B2B6CC93221E}" srcOrd="2" destOrd="0" presId="urn:microsoft.com/office/officeart/2005/8/layout/cycle4"/>
    <dgm:cxn modelId="{B956A9E6-1276-BF4F-A105-C791B2F35533}" type="presParOf" srcId="{C0C9FA03-E83B-414E-A263-678502FC79D1}" destId="{84EDBD84-CDF2-1B44-856F-BD75AE4B63B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08BD7F-06AE-E34C-864A-36E42AF6491C}" type="doc">
      <dgm:prSet loTypeId="urn:microsoft.com/office/officeart/2005/8/layout/cycle4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9F6006BC-0D81-F24B-999A-A9451DD1CE66}">
      <dgm:prSet phldrT="[نص]" phldr="0"/>
      <dgm:spPr/>
      <dgm:t>
        <a:bodyPr/>
        <a:lstStyle/>
        <a:p>
          <a:pPr rtl="1"/>
          <a:endParaRPr lang="ar-SA" b="1" dirty="0"/>
        </a:p>
      </dgm:t>
    </dgm:pt>
    <dgm:pt modelId="{97A9D067-33B9-3847-9671-4262F56DEA42}" type="parTrans" cxnId="{2BFF23B5-BA4B-394D-961C-595FCB3F3588}">
      <dgm:prSet/>
      <dgm:spPr/>
      <dgm:t>
        <a:bodyPr/>
        <a:lstStyle/>
        <a:p>
          <a:pPr rtl="1"/>
          <a:endParaRPr lang="ar-SA" b="1"/>
        </a:p>
      </dgm:t>
    </dgm:pt>
    <dgm:pt modelId="{4D4C72A3-A907-944A-BF37-442A3C533599}" type="sibTrans" cxnId="{2BFF23B5-BA4B-394D-961C-595FCB3F3588}">
      <dgm:prSet/>
      <dgm:spPr/>
      <dgm:t>
        <a:bodyPr/>
        <a:lstStyle/>
        <a:p>
          <a:pPr rtl="1"/>
          <a:endParaRPr lang="ar-SA" b="1"/>
        </a:p>
      </dgm:t>
    </dgm:pt>
    <dgm:pt modelId="{53FFFD8E-ADDA-DB49-A861-1C254444DDD0}">
      <dgm:prSet phldrT="[نص]" phldr="0"/>
      <dgm:spPr/>
      <dgm:t>
        <a:bodyPr/>
        <a:lstStyle/>
        <a:p>
          <a:pPr rtl="1"/>
          <a:endParaRPr lang="ar-SA" b="1" dirty="0"/>
        </a:p>
      </dgm:t>
    </dgm:pt>
    <dgm:pt modelId="{0BD4D2CD-C5E9-FD42-9E29-8D8C3117575A}" type="parTrans" cxnId="{7EFA463B-F6DA-1242-A41C-C31C05C71681}">
      <dgm:prSet/>
      <dgm:spPr/>
      <dgm:t>
        <a:bodyPr/>
        <a:lstStyle/>
        <a:p>
          <a:pPr rtl="1"/>
          <a:endParaRPr lang="ar-SA" b="1"/>
        </a:p>
      </dgm:t>
    </dgm:pt>
    <dgm:pt modelId="{7CDF56D2-950B-E04D-8DC2-EEBBCA13BA60}" type="sibTrans" cxnId="{7EFA463B-F6DA-1242-A41C-C31C05C71681}">
      <dgm:prSet/>
      <dgm:spPr/>
      <dgm:t>
        <a:bodyPr/>
        <a:lstStyle/>
        <a:p>
          <a:pPr rtl="1"/>
          <a:endParaRPr lang="ar-SA" b="1"/>
        </a:p>
      </dgm:t>
    </dgm:pt>
    <dgm:pt modelId="{28A0A552-219F-5749-95C0-7845DDEEB4BA}">
      <dgm:prSet phldrT="[نص]" phldr="0"/>
      <dgm:spPr/>
      <dgm:t>
        <a:bodyPr/>
        <a:lstStyle/>
        <a:p>
          <a:pPr rtl="1"/>
          <a:endParaRPr lang="ar-SA" b="1" dirty="0"/>
        </a:p>
      </dgm:t>
    </dgm:pt>
    <dgm:pt modelId="{AC51468E-9B9C-AB48-9BF8-A8AC3AEFBB97}" type="parTrans" cxnId="{D8085AD7-5717-E84E-8DEF-F6449B76D817}">
      <dgm:prSet/>
      <dgm:spPr/>
      <dgm:t>
        <a:bodyPr/>
        <a:lstStyle/>
        <a:p>
          <a:pPr rtl="1"/>
          <a:endParaRPr lang="ar-SA" b="1"/>
        </a:p>
      </dgm:t>
    </dgm:pt>
    <dgm:pt modelId="{420EF7CC-0687-254B-AE2F-C953BF22193A}" type="sibTrans" cxnId="{D8085AD7-5717-E84E-8DEF-F6449B76D817}">
      <dgm:prSet/>
      <dgm:spPr/>
      <dgm:t>
        <a:bodyPr/>
        <a:lstStyle/>
        <a:p>
          <a:pPr rtl="1"/>
          <a:endParaRPr lang="ar-SA" b="1"/>
        </a:p>
      </dgm:t>
    </dgm:pt>
    <dgm:pt modelId="{80AA3B6A-0348-914A-905C-3E80926CE109}">
      <dgm:prSet phldrT="[نص]" phldr="0"/>
      <dgm:spPr/>
      <dgm:t>
        <a:bodyPr/>
        <a:lstStyle/>
        <a:p>
          <a:pPr rtl="1"/>
          <a:r>
            <a:rPr lang="ar-SA" b="1" dirty="0"/>
            <a:t>دليله</a:t>
          </a:r>
        </a:p>
      </dgm:t>
    </dgm:pt>
    <dgm:pt modelId="{B5C66D37-790A-4D4A-980F-505345C86525}" type="parTrans" cxnId="{3190BACE-3C14-7444-BFEF-E1A570715751}">
      <dgm:prSet/>
      <dgm:spPr/>
      <dgm:t>
        <a:bodyPr/>
        <a:lstStyle/>
        <a:p>
          <a:pPr rtl="1"/>
          <a:endParaRPr lang="ar-SA" b="1"/>
        </a:p>
      </dgm:t>
    </dgm:pt>
    <dgm:pt modelId="{31A9A075-F00F-0E41-99AB-363EF884EC22}" type="sibTrans" cxnId="{3190BACE-3C14-7444-BFEF-E1A570715751}">
      <dgm:prSet/>
      <dgm:spPr/>
      <dgm:t>
        <a:bodyPr/>
        <a:lstStyle/>
        <a:p>
          <a:pPr rtl="1"/>
          <a:endParaRPr lang="ar-SA" b="1"/>
        </a:p>
      </dgm:t>
    </dgm:pt>
    <dgm:pt modelId="{0394A3DA-8631-2D48-A9ED-C3E50716D962}">
      <dgm:prSet phldrT="[نص]" phldr="0"/>
      <dgm:spPr/>
      <dgm:t>
        <a:bodyPr/>
        <a:lstStyle/>
        <a:p>
          <a:pPr rtl="1"/>
          <a:r>
            <a:rPr lang="ar-SA" b="1" dirty="0"/>
            <a:t>أمثلة</a:t>
          </a:r>
        </a:p>
      </dgm:t>
    </dgm:pt>
    <dgm:pt modelId="{78C33B00-73CF-0946-909A-5695B35F3AC3}" type="parTrans" cxnId="{6A500A98-37EF-5C45-AB06-1F3413AD4455}">
      <dgm:prSet/>
      <dgm:spPr/>
      <dgm:t>
        <a:bodyPr/>
        <a:lstStyle/>
        <a:p>
          <a:pPr rtl="1"/>
          <a:endParaRPr lang="ar-SA" b="1"/>
        </a:p>
      </dgm:t>
    </dgm:pt>
    <dgm:pt modelId="{AE81291F-B9B6-FF4B-9E11-0D9AB885A745}" type="sibTrans" cxnId="{6A500A98-37EF-5C45-AB06-1F3413AD4455}">
      <dgm:prSet/>
      <dgm:spPr/>
      <dgm:t>
        <a:bodyPr/>
        <a:lstStyle/>
        <a:p>
          <a:pPr rtl="1"/>
          <a:endParaRPr lang="ar-SA" b="1"/>
        </a:p>
      </dgm:t>
    </dgm:pt>
    <dgm:pt modelId="{6C2E15CE-3D64-A744-A6CC-13AFFE8CE278}">
      <dgm:prSet phldrT="[نص]" phldr="0"/>
      <dgm:spPr/>
      <dgm:t>
        <a:bodyPr/>
        <a:lstStyle/>
        <a:p>
          <a:pPr rtl="1"/>
          <a:r>
            <a:rPr lang="ar-SA" b="1" dirty="0"/>
            <a:t>المعنى</a:t>
          </a:r>
        </a:p>
      </dgm:t>
    </dgm:pt>
    <dgm:pt modelId="{6825F6DA-3184-454B-B6FD-BAEDC6A73D89}" type="parTrans" cxnId="{A4640A00-EE8A-5344-B94F-E2E12A973101}">
      <dgm:prSet/>
      <dgm:spPr/>
      <dgm:t>
        <a:bodyPr/>
        <a:lstStyle/>
        <a:p>
          <a:pPr rtl="1"/>
          <a:endParaRPr lang="ar-SA" b="1"/>
        </a:p>
      </dgm:t>
    </dgm:pt>
    <dgm:pt modelId="{A773871D-AF9D-3344-8E2E-96196DB501E5}" type="sibTrans" cxnId="{A4640A00-EE8A-5344-B94F-E2E12A973101}">
      <dgm:prSet/>
      <dgm:spPr/>
      <dgm:t>
        <a:bodyPr/>
        <a:lstStyle/>
        <a:p>
          <a:pPr rtl="1"/>
          <a:endParaRPr lang="ar-SA" b="1"/>
        </a:p>
      </dgm:t>
    </dgm:pt>
    <dgm:pt modelId="{2F84ECD7-2E0C-2E43-A21F-C580E3645DA2}">
      <dgm:prSet phldrT="[نص]" phldr="0"/>
      <dgm:spPr/>
      <dgm:t>
        <a:bodyPr/>
        <a:lstStyle/>
        <a:p>
          <a:pPr rtl="1"/>
          <a:r>
            <a:rPr lang="ar-SA" b="1" dirty="0"/>
            <a:t>حكمه </a:t>
          </a:r>
        </a:p>
      </dgm:t>
    </dgm:pt>
    <dgm:pt modelId="{FAA093C5-2DC3-8A43-BC15-B7860BF6479C}" type="parTrans" cxnId="{8EBD466B-FF02-874C-9282-5F240488A0AA}">
      <dgm:prSet/>
      <dgm:spPr/>
      <dgm:t>
        <a:bodyPr/>
        <a:lstStyle/>
        <a:p>
          <a:pPr rtl="1"/>
          <a:endParaRPr lang="ar-SA" b="1"/>
        </a:p>
      </dgm:t>
    </dgm:pt>
    <dgm:pt modelId="{41B11A65-DA88-8540-ABA5-780FB241A889}" type="sibTrans" cxnId="{8EBD466B-FF02-874C-9282-5F240488A0AA}">
      <dgm:prSet/>
      <dgm:spPr/>
      <dgm:t>
        <a:bodyPr/>
        <a:lstStyle/>
        <a:p>
          <a:pPr rtl="1"/>
          <a:endParaRPr lang="ar-SA" b="1"/>
        </a:p>
      </dgm:t>
    </dgm:pt>
    <dgm:pt modelId="{57B26E88-F031-3F45-B7FC-740C4E1BEED5}">
      <dgm:prSet phldrT="[نص]" phldr="0"/>
      <dgm:spPr/>
      <dgm:t>
        <a:bodyPr/>
        <a:lstStyle/>
        <a:p>
          <a:pPr rtl="1"/>
          <a:endParaRPr lang="ar-SA" b="1" dirty="0"/>
        </a:p>
      </dgm:t>
    </dgm:pt>
    <dgm:pt modelId="{37B930C6-E5CC-0C4B-B005-9E683DD58F76}" type="parTrans" cxnId="{3D9F0FDA-68F7-BB48-B868-38FEDA9BBD84}">
      <dgm:prSet/>
      <dgm:spPr/>
      <dgm:t>
        <a:bodyPr/>
        <a:lstStyle/>
        <a:p>
          <a:pPr rtl="1"/>
          <a:endParaRPr lang="ar-SA" b="1"/>
        </a:p>
      </dgm:t>
    </dgm:pt>
    <dgm:pt modelId="{216696DE-64B0-9A47-AE7B-EC2417116F46}" type="sibTrans" cxnId="{3D9F0FDA-68F7-BB48-B868-38FEDA9BBD84}">
      <dgm:prSet/>
      <dgm:spPr/>
      <dgm:t>
        <a:bodyPr/>
        <a:lstStyle/>
        <a:p>
          <a:pPr rtl="1"/>
          <a:endParaRPr lang="ar-SA" b="1"/>
        </a:p>
      </dgm:t>
    </dgm:pt>
    <dgm:pt modelId="{C0C9FA03-E83B-414E-A263-678502FC79D1}" type="pres">
      <dgm:prSet presAssocID="{4708BD7F-06AE-E34C-864A-36E42AF6491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27D79390-9C40-454C-9C02-F9B43F919BC2}" type="pres">
      <dgm:prSet presAssocID="{4708BD7F-06AE-E34C-864A-36E42AF6491C}" presName="children" presStyleCnt="0"/>
      <dgm:spPr/>
    </dgm:pt>
    <dgm:pt modelId="{B7EFF270-F6D6-DF4C-82A9-EABAA00D097B}" type="pres">
      <dgm:prSet presAssocID="{4708BD7F-06AE-E34C-864A-36E42AF6491C}" presName="child1group" presStyleCnt="0"/>
      <dgm:spPr/>
    </dgm:pt>
    <dgm:pt modelId="{E3FA7DAB-C346-8647-B03F-907BE8BB3D6F}" type="pres">
      <dgm:prSet presAssocID="{4708BD7F-06AE-E34C-864A-36E42AF6491C}" presName="child1" presStyleLbl="bgAcc1" presStyleIdx="0" presStyleCnt="4"/>
      <dgm:spPr/>
    </dgm:pt>
    <dgm:pt modelId="{3984CECA-FDA9-2A4D-87E8-EF90C6EEFC65}" type="pres">
      <dgm:prSet presAssocID="{4708BD7F-06AE-E34C-864A-36E42AF6491C}" presName="child1Text" presStyleLbl="bgAcc1" presStyleIdx="0" presStyleCnt="4">
        <dgm:presLayoutVars>
          <dgm:bulletEnabled val="1"/>
        </dgm:presLayoutVars>
      </dgm:prSet>
      <dgm:spPr/>
    </dgm:pt>
    <dgm:pt modelId="{5DFB5527-504C-2D4A-A34B-4E2323810239}" type="pres">
      <dgm:prSet presAssocID="{4708BD7F-06AE-E34C-864A-36E42AF6491C}" presName="child2group" presStyleCnt="0"/>
      <dgm:spPr/>
    </dgm:pt>
    <dgm:pt modelId="{C9A75DF7-7635-0041-980B-B3BFA288E5C8}" type="pres">
      <dgm:prSet presAssocID="{4708BD7F-06AE-E34C-864A-36E42AF6491C}" presName="child2" presStyleLbl="bgAcc1" presStyleIdx="1" presStyleCnt="4"/>
      <dgm:spPr/>
    </dgm:pt>
    <dgm:pt modelId="{62BEE2B6-F7CB-E344-BEB0-983E23981AB1}" type="pres">
      <dgm:prSet presAssocID="{4708BD7F-06AE-E34C-864A-36E42AF6491C}" presName="child2Text" presStyleLbl="bgAcc1" presStyleIdx="1" presStyleCnt="4">
        <dgm:presLayoutVars>
          <dgm:bulletEnabled val="1"/>
        </dgm:presLayoutVars>
      </dgm:prSet>
      <dgm:spPr/>
    </dgm:pt>
    <dgm:pt modelId="{B2231779-B3FD-9A4F-80AD-A535DCA94CEB}" type="pres">
      <dgm:prSet presAssocID="{4708BD7F-06AE-E34C-864A-36E42AF6491C}" presName="child3group" presStyleCnt="0"/>
      <dgm:spPr/>
    </dgm:pt>
    <dgm:pt modelId="{EA46E5EE-E00A-CF4F-B07B-4E880000816D}" type="pres">
      <dgm:prSet presAssocID="{4708BD7F-06AE-E34C-864A-36E42AF6491C}" presName="child3" presStyleLbl="bgAcc1" presStyleIdx="2" presStyleCnt="4"/>
      <dgm:spPr/>
    </dgm:pt>
    <dgm:pt modelId="{4DFE5116-6538-3348-BCC6-FD8A4C40FB52}" type="pres">
      <dgm:prSet presAssocID="{4708BD7F-06AE-E34C-864A-36E42AF6491C}" presName="child3Text" presStyleLbl="bgAcc1" presStyleIdx="2" presStyleCnt="4">
        <dgm:presLayoutVars>
          <dgm:bulletEnabled val="1"/>
        </dgm:presLayoutVars>
      </dgm:prSet>
      <dgm:spPr/>
    </dgm:pt>
    <dgm:pt modelId="{59179B17-70B6-6C4F-93B2-B70A6BEF0C49}" type="pres">
      <dgm:prSet presAssocID="{4708BD7F-06AE-E34C-864A-36E42AF6491C}" presName="child4group" presStyleCnt="0"/>
      <dgm:spPr/>
    </dgm:pt>
    <dgm:pt modelId="{79DAE714-F691-DC4A-8D87-D98E949F216F}" type="pres">
      <dgm:prSet presAssocID="{4708BD7F-06AE-E34C-864A-36E42AF6491C}" presName="child4" presStyleLbl="bgAcc1" presStyleIdx="3" presStyleCnt="4"/>
      <dgm:spPr/>
    </dgm:pt>
    <dgm:pt modelId="{DCCBC5CF-7E11-7449-953C-5035F89873C8}" type="pres">
      <dgm:prSet presAssocID="{4708BD7F-06AE-E34C-864A-36E42AF6491C}" presName="child4Text" presStyleLbl="bgAcc1" presStyleIdx="3" presStyleCnt="4">
        <dgm:presLayoutVars>
          <dgm:bulletEnabled val="1"/>
        </dgm:presLayoutVars>
      </dgm:prSet>
      <dgm:spPr/>
    </dgm:pt>
    <dgm:pt modelId="{406C99A7-DD5A-C245-A53B-39E920B4413B}" type="pres">
      <dgm:prSet presAssocID="{4708BD7F-06AE-E34C-864A-36E42AF6491C}" presName="childPlaceholder" presStyleCnt="0"/>
      <dgm:spPr/>
    </dgm:pt>
    <dgm:pt modelId="{4E204DA7-28F1-5648-9AAD-7532B2CF5C51}" type="pres">
      <dgm:prSet presAssocID="{4708BD7F-06AE-E34C-864A-36E42AF6491C}" presName="circle" presStyleCnt="0"/>
      <dgm:spPr/>
    </dgm:pt>
    <dgm:pt modelId="{C62F9A40-3036-4041-BA85-A025A6E5CDBA}" type="pres">
      <dgm:prSet presAssocID="{4708BD7F-06AE-E34C-864A-36E42AF6491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257FF044-D369-964B-857D-D9DE34F46713}" type="pres">
      <dgm:prSet presAssocID="{4708BD7F-06AE-E34C-864A-36E42AF6491C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ED8CB4C6-6797-7040-9EDE-A2C05426B7FB}" type="pres">
      <dgm:prSet presAssocID="{4708BD7F-06AE-E34C-864A-36E42AF6491C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E0758EC-A727-5A42-975F-F161058F0842}" type="pres">
      <dgm:prSet presAssocID="{4708BD7F-06AE-E34C-864A-36E42AF6491C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1EDCF863-6D0C-9842-B089-BFEA9764A4F6}" type="pres">
      <dgm:prSet presAssocID="{4708BD7F-06AE-E34C-864A-36E42AF6491C}" presName="quadrantPlaceholder" presStyleCnt="0"/>
      <dgm:spPr/>
    </dgm:pt>
    <dgm:pt modelId="{7D0E58D5-B498-FF4A-9CCD-B2B6CC93221E}" type="pres">
      <dgm:prSet presAssocID="{4708BD7F-06AE-E34C-864A-36E42AF6491C}" presName="center1" presStyleLbl="fgShp" presStyleIdx="0" presStyleCnt="2"/>
      <dgm:spPr/>
    </dgm:pt>
    <dgm:pt modelId="{84EDBD84-CDF2-1B44-856F-BD75AE4B63B7}" type="pres">
      <dgm:prSet presAssocID="{4708BD7F-06AE-E34C-864A-36E42AF6491C}" presName="center2" presStyleLbl="fgShp" presStyleIdx="1" presStyleCnt="2"/>
      <dgm:spPr/>
    </dgm:pt>
  </dgm:ptLst>
  <dgm:cxnLst>
    <dgm:cxn modelId="{A4640A00-EE8A-5344-B94F-E2E12A973101}" srcId="{4708BD7F-06AE-E34C-864A-36E42AF6491C}" destId="{6C2E15CE-3D64-A744-A6CC-13AFFE8CE278}" srcOrd="1" destOrd="0" parTransId="{6825F6DA-3184-454B-B6FD-BAEDC6A73D89}" sibTransId="{A773871D-AF9D-3344-8E2E-96196DB501E5}"/>
    <dgm:cxn modelId="{DD388900-E117-B849-B463-656EFAE8A810}" type="presOf" srcId="{9F6006BC-0D81-F24B-999A-A9451DD1CE66}" destId="{62BEE2B6-F7CB-E344-BEB0-983E23981AB1}" srcOrd="1" destOrd="0" presId="urn:microsoft.com/office/officeart/2005/8/layout/cycle4"/>
    <dgm:cxn modelId="{2E580E01-BC35-4543-8F2A-D20EC14644F3}" type="presOf" srcId="{9F6006BC-0D81-F24B-999A-A9451DD1CE66}" destId="{C9A75DF7-7635-0041-980B-B3BFA288E5C8}" srcOrd="0" destOrd="0" presId="urn:microsoft.com/office/officeart/2005/8/layout/cycle4"/>
    <dgm:cxn modelId="{22866903-DBAE-0944-A3EC-D622B4F9F7E6}" type="presOf" srcId="{80AA3B6A-0348-914A-905C-3E80926CE109}" destId="{EE0758EC-A727-5A42-975F-F161058F0842}" srcOrd="0" destOrd="0" presId="urn:microsoft.com/office/officeart/2005/8/layout/cycle4"/>
    <dgm:cxn modelId="{EC2D832A-53CA-814C-BE8A-E4191D39994F}" type="presOf" srcId="{6C2E15CE-3D64-A744-A6CC-13AFFE8CE278}" destId="{257FF044-D369-964B-857D-D9DE34F46713}" srcOrd="0" destOrd="0" presId="urn:microsoft.com/office/officeart/2005/8/layout/cycle4"/>
    <dgm:cxn modelId="{7EFA463B-F6DA-1242-A41C-C31C05C71681}" srcId="{0394A3DA-8631-2D48-A9ED-C3E50716D962}" destId="{53FFFD8E-ADDA-DB49-A861-1C254444DDD0}" srcOrd="0" destOrd="0" parTransId="{0BD4D2CD-C5E9-FD42-9E29-8D8C3117575A}" sibTransId="{7CDF56D2-950B-E04D-8DC2-EEBBCA13BA60}"/>
    <dgm:cxn modelId="{8E2F7A54-BB96-654D-B3ED-81248ADB472A}" type="presOf" srcId="{57B26E88-F031-3F45-B7FC-740C4E1BEED5}" destId="{3984CECA-FDA9-2A4D-87E8-EF90C6EEFC65}" srcOrd="1" destOrd="0" presId="urn:microsoft.com/office/officeart/2005/8/layout/cycle4"/>
    <dgm:cxn modelId="{2823865F-0162-4E4D-B044-CA9E19BC9663}" type="presOf" srcId="{57B26E88-F031-3F45-B7FC-740C4E1BEED5}" destId="{E3FA7DAB-C346-8647-B03F-907BE8BB3D6F}" srcOrd="0" destOrd="0" presId="urn:microsoft.com/office/officeart/2005/8/layout/cycle4"/>
    <dgm:cxn modelId="{8EBD466B-FF02-874C-9282-5F240488A0AA}" srcId="{4708BD7F-06AE-E34C-864A-36E42AF6491C}" destId="{2F84ECD7-2E0C-2E43-A21F-C580E3645DA2}" srcOrd="0" destOrd="0" parTransId="{FAA093C5-2DC3-8A43-BC15-B7860BF6479C}" sibTransId="{41B11A65-DA88-8540-ABA5-780FB241A889}"/>
    <dgm:cxn modelId="{CB9B1A75-EF84-B54A-9C5A-6B79A420297D}" type="presOf" srcId="{53FFFD8E-ADDA-DB49-A861-1C254444DDD0}" destId="{EA46E5EE-E00A-CF4F-B07B-4E880000816D}" srcOrd="0" destOrd="0" presId="urn:microsoft.com/office/officeart/2005/8/layout/cycle4"/>
    <dgm:cxn modelId="{6A500A98-37EF-5C45-AB06-1F3413AD4455}" srcId="{4708BD7F-06AE-E34C-864A-36E42AF6491C}" destId="{0394A3DA-8631-2D48-A9ED-C3E50716D962}" srcOrd="2" destOrd="0" parTransId="{78C33B00-73CF-0946-909A-5695B35F3AC3}" sibTransId="{AE81291F-B9B6-FF4B-9E11-0D9AB885A745}"/>
    <dgm:cxn modelId="{061AD89E-9F23-684B-BE79-6F8993DAA968}" type="presOf" srcId="{4708BD7F-06AE-E34C-864A-36E42AF6491C}" destId="{C0C9FA03-E83B-414E-A263-678502FC79D1}" srcOrd="0" destOrd="0" presId="urn:microsoft.com/office/officeart/2005/8/layout/cycle4"/>
    <dgm:cxn modelId="{2BFF23B5-BA4B-394D-961C-595FCB3F3588}" srcId="{6C2E15CE-3D64-A744-A6CC-13AFFE8CE278}" destId="{9F6006BC-0D81-F24B-999A-A9451DD1CE66}" srcOrd="0" destOrd="0" parTransId="{97A9D067-33B9-3847-9671-4262F56DEA42}" sibTransId="{4D4C72A3-A907-944A-BF37-442A3C533599}"/>
    <dgm:cxn modelId="{BB4ABAB6-C471-3148-965F-DE339DC16E6C}" type="presOf" srcId="{28A0A552-219F-5749-95C0-7845DDEEB4BA}" destId="{DCCBC5CF-7E11-7449-953C-5035F89873C8}" srcOrd="1" destOrd="0" presId="urn:microsoft.com/office/officeart/2005/8/layout/cycle4"/>
    <dgm:cxn modelId="{C99CD6BA-DE3E-2F4C-B78C-A730B73E92E6}" type="presOf" srcId="{2F84ECD7-2E0C-2E43-A21F-C580E3645DA2}" destId="{C62F9A40-3036-4041-BA85-A025A6E5CDBA}" srcOrd="0" destOrd="0" presId="urn:microsoft.com/office/officeart/2005/8/layout/cycle4"/>
    <dgm:cxn modelId="{3190BACE-3C14-7444-BFEF-E1A570715751}" srcId="{4708BD7F-06AE-E34C-864A-36E42AF6491C}" destId="{80AA3B6A-0348-914A-905C-3E80926CE109}" srcOrd="3" destOrd="0" parTransId="{B5C66D37-790A-4D4A-980F-505345C86525}" sibTransId="{31A9A075-F00F-0E41-99AB-363EF884EC22}"/>
    <dgm:cxn modelId="{537D35D4-FF6F-964B-8F1A-BC0CD2F4E947}" type="presOf" srcId="{53FFFD8E-ADDA-DB49-A861-1C254444DDD0}" destId="{4DFE5116-6538-3348-BCC6-FD8A4C40FB52}" srcOrd="1" destOrd="0" presId="urn:microsoft.com/office/officeart/2005/8/layout/cycle4"/>
    <dgm:cxn modelId="{D8085AD7-5717-E84E-8DEF-F6449B76D817}" srcId="{80AA3B6A-0348-914A-905C-3E80926CE109}" destId="{28A0A552-219F-5749-95C0-7845DDEEB4BA}" srcOrd="0" destOrd="0" parTransId="{AC51468E-9B9C-AB48-9BF8-A8AC3AEFBB97}" sibTransId="{420EF7CC-0687-254B-AE2F-C953BF22193A}"/>
    <dgm:cxn modelId="{3D9F0FDA-68F7-BB48-B868-38FEDA9BBD84}" srcId="{2F84ECD7-2E0C-2E43-A21F-C580E3645DA2}" destId="{57B26E88-F031-3F45-B7FC-740C4E1BEED5}" srcOrd="0" destOrd="0" parTransId="{37B930C6-E5CC-0C4B-B005-9E683DD58F76}" sibTransId="{216696DE-64B0-9A47-AE7B-EC2417116F46}"/>
    <dgm:cxn modelId="{6BC3FCDA-5F75-A740-AE21-4A85F0EF80D3}" type="presOf" srcId="{28A0A552-219F-5749-95C0-7845DDEEB4BA}" destId="{79DAE714-F691-DC4A-8D87-D98E949F216F}" srcOrd="0" destOrd="0" presId="urn:microsoft.com/office/officeart/2005/8/layout/cycle4"/>
    <dgm:cxn modelId="{E36F56E8-B76C-D647-8566-217210721E7A}" type="presOf" srcId="{0394A3DA-8631-2D48-A9ED-C3E50716D962}" destId="{ED8CB4C6-6797-7040-9EDE-A2C05426B7FB}" srcOrd="0" destOrd="0" presId="urn:microsoft.com/office/officeart/2005/8/layout/cycle4"/>
    <dgm:cxn modelId="{CFB70786-E159-F642-AB7D-C618CF3655D1}" type="presParOf" srcId="{C0C9FA03-E83B-414E-A263-678502FC79D1}" destId="{27D79390-9C40-454C-9C02-F9B43F919BC2}" srcOrd="0" destOrd="0" presId="urn:microsoft.com/office/officeart/2005/8/layout/cycle4"/>
    <dgm:cxn modelId="{0D100EBB-8FE5-DD4A-95C0-A578BFAACB39}" type="presParOf" srcId="{27D79390-9C40-454C-9C02-F9B43F919BC2}" destId="{B7EFF270-F6D6-DF4C-82A9-EABAA00D097B}" srcOrd="0" destOrd="0" presId="urn:microsoft.com/office/officeart/2005/8/layout/cycle4"/>
    <dgm:cxn modelId="{03DC7D0E-4B84-914C-A508-F77E1622650A}" type="presParOf" srcId="{B7EFF270-F6D6-DF4C-82A9-EABAA00D097B}" destId="{E3FA7DAB-C346-8647-B03F-907BE8BB3D6F}" srcOrd="0" destOrd="0" presId="urn:microsoft.com/office/officeart/2005/8/layout/cycle4"/>
    <dgm:cxn modelId="{0FEDF808-E90A-414F-966A-6CF5C5EB4656}" type="presParOf" srcId="{B7EFF270-F6D6-DF4C-82A9-EABAA00D097B}" destId="{3984CECA-FDA9-2A4D-87E8-EF90C6EEFC65}" srcOrd="1" destOrd="0" presId="urn:microsoft.com/office/officeart/2005/8/layout/cycle4"/>
    <dgm:cxn modelId="{F53ED067-F38F-344D-B597-61EDDD88C56A}" type="presParOf" srcId="{27D79390-9C40-454C-9C02-F9B43F919BC2}" destId="{5DFB5527-504C-2D4A-A34B-4E2323810239}" srcOrd="1" destOrd="0" presId="urn:microsoft.com/office/officeart/2005/8/layout/cycle4"/>
    <dgm:cxn modelId="{F3EB800C-3AB3-FC4D-B865-CB85A35605CA}" type="presParOf" srcId="{5DFB5527-504C-2D4A-A34B-4E2323810239}" destId="{C9A75DF7-7635-0041-980B-B3BFA288E5C8}" srcOrd="0" destOrd="0" presId="urn:microsoft.com/office/officeart/2005/8/layout/cycle4"/>
    <dgm:cxn modelId="{6225BE0D-BD46-CA4D-960C-228F7CA07817}" type="presParOf" srcId="{5DFB5527-504C-2D4A-A34B-4E2323810239}" destId="{62BEE2B6-F7CB-E344-BEB0-983E23981AB1}" srcOrd="1" destOrd="0" presId="urn:microsoft.com/office/officeart/2005/8/layout/cycle4"/>
    <dgm:cxn modelId="{0A989F5F-05A9-9545-92F7-5A0A40665CCE}" type="presParOf" srcId="{27D79390-9C40-454C-9C02-F9B43F919BC2}" destId="{B2231779-B3FD-9A4F-80AD-A535DCA94CEB}" srcOrd="2" destOrd="0" presId="urn:microsoft.com/office/officeart/2005/8/layout/cycle4"/>
    <dgm:cxn modelId="{A0D57161-2DEA-6F45-97CF-F1D7F24122A9}" type="presParOf" srcId="{B2231779-B3FD-9A4F-80AD-A535DCA94CEB}" destId="{EA46E5EE-E00A-CF4F-B07B-4E880000816D}" srcOrd="0" destOrd="0" presId="urn:microsoft.com/office/officeart/2005/8/layout/cycle4"/>
    <dgm:cxn modelId="{1F66B5E6-DF0D-B74F-83FE-69E98CB981CD}" type="presParOf" srcId="{B2231779-B3FD-9A4F-80AD-A535DCA94CEB}" destId="{4DFE5116-6538-3348-BCC6-FD8A4C40FB52}" srcOrd="1" destOrd="0" presId="urn:microsoft.com/office/officeart/2005/8/layout/cycle4"/>
    <dgm:cxn modelId="{BDD18EDD-1982-8E43-A0A1-4E2956116FD2}" type="presParOf" srcId="{27D79390-9C40-454C-9C02-F9B43F919BC2}" destId="{59179B17-70B6-6C4F-93B2-B70A6BEF0C49}" srcOrd="3" destOrd="0" presId="urn:microsoft.com/office/officeart/2005/8/layout/cycle4"/>
    <dgm:cxn modelId="{8B48C3F3-39E5-9E41-9FDC-DCD753B1B71B}" type="presParOf" srcId="{59179B17-70B6-6C4F-93B2-B70A6BEF0C49}" destId="{79DAE714-F691-DC4A-8D87-D98E949F216F}" srcOrd="0" destOrd="0" presId="urn:microsoft.com/office/officeart/2005/8/layout/cycle4"/>
    <dgm:cxn modelId="{B74F66EE-B613-8047-804A-58BDCAC2CC0D}" type="presParOf" srcId="{59179B17-70B6-6C4F-93B2-B70A6BEF0C49}" destId="{DCCBC5CF-7E11-7449-953C-5035F89873C8}" srcOrd="1" destOrd="0" presId="urn:microsoft.com/office/officeart/2005/8/layout/cycle4"/>
    <dgm:cxn modelId="{A9AA114C-E42D-984F-8CC7-2F16266B3475}" type="presParOf" srcId="{27D79390-9C40-454C-9C02-F9B43F919BC2}" destId="{406C99A7-DD5A-C245-A53B-39E920B4413B}" srcOrd="4" destOrd="0" presId="urn:microsoft.com/office/officeart/2005/8/layout/cycle4"/>
    <dgm:cxn modelId="{55EE8EAC-0131-A549-B6BA-840A6F95A368}" type="presParOf" srcId="{C0C9FA03-E83B-414E-A263-678502FC79D1}" destId="{4E204DA7-28F1-5648-9AAD-7532B2CF5C51}" srcOrd="1" destOrd="0" presId="urn:microsoft.com/office/officeart/2005/8/layout/cycle4"/>
    <dgm:cxn modelId="{DF09925E-B4F8-5E43-BF38-70735954F53C}" type="presParOf" srcId="{4E204DA7-28F1-5648-9AAD-7532B2CF5C51}" destId="{C62F9A40-3036-4041-BA85-A025A6E5CDBA}" srcOrd="0" destOrd="0" presId="urn:microsoft.com/office/officeart/2005/8/layout/cycle4"/>
    <dgm:cxn modelId="{9D55170D-BFB7-8045-B850-EE5C6C3B0404}" type="presParOf" srcId="{4E204DA7-28F1-5648-9AAD-7532B2CF5C51}" destId="{257FF044-D369-964B-857D-D9DE34F46713}" srcOrd="1" destOrd="0" presId="urn:microsoft.com/office/officeart/2005/8/layout/cycle4"/>
    <dgm:cxn modelId="{96BE5DEE-86A2-D744-B4FA-C41ADDB7475F}" type="presParOf" srcId="{4E204DA7-28F1-5648-9AAD-7532B2CF5C51}" destId="{ED8CB4C6-6797-7040-9EDE-A2C05426B7FB}" srcOrd="2" destOrd="0" presId="urn:microsoft.com/office/officeart/2005/8/layout/cycle4"/>
    <dgm:cxn modelId="{32E72FB8-623B-FF41-AA21-B34DE59D0CA2}" type="presParOf" srcId="{4E204DA7-28F1-5648-9AAD-7532B2CF5C51}" destId="{EE0758EC-A727-5A42-975F-F161058F0842}" srcOrd="3" destOrd="0" presId="urn:microsoft.com/office/officeart/2005/8/layout/cycle4"/>
    <dgm:cxn modelId="{ED82D04F-51E0-314D-BD93-121AE20A54B2}" type="presParOf" srcId="{4E204DA7-28F1-5648-9AAD-7532B2CF5C51}" destId="{1EDCF863-6D0C-9842-B089-BFEA9764A4F6}" srcOrd="4" destOrd="0" presId="urn:microsoft.com/office/officeart/2005/8/layout/cycle4"/>
    <dgm:cxn modelId="{A27A372C-8A94-AB48-A9C0-118B2AC50FD3}" type="presParOf" srcId="{C0C9FA03-E83B-414E-A263-678502FC79D1}" destId="{7D0E58D5-B498-FF4A-9CCD-B2B6CC93221E}" srcOrd="2" destOrd="0" presId="urn:microsoft.com/office/officeart/2005/8/layout/cycle4"/>
    <dgm:cxn modelId="{B956A9E6-1276-BF4F-A105-C791B2F35533}" type="presParOf" srcId="{C0C9FA03-E83B-414E-A263-678502FC79D1}" destId="{84EDBD84-CDF2-1B44-856F-BD75AE4B63B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2C2D5B-E603-404A-9DD7-0A4D73A4768E}" type="doc">
      <dgm:prSet loTypeId="urn:microsoft.com/office/officeart/2005/8/layout/matrix1" loCatId="matrix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pPr rtl="1"/>
          <a:endParaRPr lang="ar-SA"/>
        </a:p>
      </dgm:t>
    </dgm:pt>
    <dgm:pt modelId="{751C0A1F-AE78-9243-9169-F59E58665324}">
      <dgm:prSet phldrT="[نص]" phldr="0"/>
      <dgm:spPr/>
      <dgm:t>
        <a:bodyPr/>
        <a:lstStyle/>
        <a:p>
          <a:pPr rtl="1"/>
          <a:endParaRPr lang="ar-SA" dirty="0"/>
        </a:p>
      </dgm:t>
    </dgm:pt>
    <dgm:pt modelId="{6AE6081E-D286-1F44-9442-6A9AB73ABFD3}" type="parTrans" cxnId="{E2990889-2AE6-5644-BAA6-C5DFC28FF176}">
      <dgm:prSet/>
      <dgm:spPr/>
      <dgm:t>
        <a:bodyPr/>
        <a:lstStyle/>
        <a:p>
          <a:pPr rtl="1"/>
          <a:endParaRPr lang="ar-SA"/>
        </a:p>
      </dgm:t>
    </dgm:pt>
    <dgm:pt modelId="{A4F8C270-F03F-4D42-B2ED-3CF325DC342D}" type="sibTrans" cxnId="{E2990889-2AE6-5644-BAA6-C5DFC28FF176}">
      <dgm:prSet/>
      <dgm:spPr/>
      <dgm:t>
        <a:bodyPr/>
        <a:lstStyle/>
        <a:p>
          <a:pPr rtl="1"/>
          <a:endParaRPr lang="ar-SA"/>
        </a:p>
      </dgm:t>
    </dgm:pt>
    <dgm:pt modelId="{4415910E-80BB-5144-B6BD-3CCABAAA86BE}">
      <dgm:prSet phldrT="[نص]" phldr="0"/>
      <dgm:spPr/>
      <dgm:t>
        <a:bodyPr/>
        <a:lstStyle/>
        <a:p>
          <a:pPr rtl="1"/>
          <a:r>
            <a:rPr lang="ar-SA" b="1" dirty="0">
              <a:solidFill>
                <a:schemeClr val="tx1"/>
              </a:solidFill>
            </a:rPr>
            <a:t>-هل تكفر الذنوب الكبائر-أم مقتصرة على تكفير الصغائر؟</a:t>
          </a:r>
        </a:p>
        <a:p>
          <a:pPr rtl="1"/>
          <a:endParaRPr lang="ar-SA" dirty="0"/>
        </a:p>
      </dgm:t>
    </dgm:pt>
    <dgm:pt modelId="{77B0505A-3508-484F-B54F-F6D88489B1B4}" type="parTrans" cxnId="{14E0CF4A-3D28-A74A-9435-30AECEFB52F7}">
      <dgm:prSet/>
      <dgm:spPr/>
      <dgm:t>
        <a:bodyPr/>
        <a:lstStyle/>
        <a:p>
          <a:pPr rtl="1"/>
          <a:endParaRPr lang="ar-SA"/>
        </a:p>
      </dgm:t>
    </dgm:pt>
    <dgm:pt modelId="{2E5BFCA7-01C7-FD40-B33B-0EB52B2F8A67}" type="sibTrans" cxnId="{14E0CF4A-3D28-A74A-9435-30AECEFB52F7}">
      <dgm:prSet/>
      <dgm:spPr/>
      <dgm:t>
        <a:bodyPr/>
        <a:lstStyle/>
        <a:p>
          <a:pPr rtl="1"/>
          <a:endParaRPr lang="ar-SA"/>
        </a:p>
      </dgm:t>
    </dgm:pt>
    <dgm:pt modelId="{F828BE40-510E-2648-926A-A956A6B03070}">
      <dgm:prSet phldrT="[نص]" phldr="0"/>
      <dgm:spPr/>
      <dgm:t>
        <a:bodyPr/>
        <a:lstStyle/>
        <a:p>
          <a:pPr rtl="1"/>
          <a:r>
            <a:rPr lang="ar-SA" b="1" dirty="0">
              <a:solidFill>
                <a:schemeClr val="tx1"/>
              </a:solidFill>
            </a:rPr>
            <a:t>-عددي مكفرات الذنوب الواردة في الحديث ؟</a:t>
          </a:r>
        </a:p>
        <a:p>
          <a:pPr rtl="1"/>
          <a:endParaRPr lang="ar-SA" dirty="0"/>
        </a:p>
        <a:p>
          <a:pPr rtl="1"/>
          <a:endParaRPr lang="ar-SA" dirty="0"/>
        </a:p>
      </dgm:t>
    </dgm:pt>
    <dgm:pt modelId="{AEB35D6A-B295-1945-A6CD-449DF3EDC4A7}" type="parTrans" cxnId="{6954FB56-F1CB-6647-9486-C39ECC843D9A}">
      <dgm:prSet/>
      <dgm:spPr/>
      <dgm:t>
        <a:bodyPr/>
        <a:lstStyle/>
        <a:p>
          <a:pPr rtl="1"/>
          <a:endParaRPr lang="ar-SA"/>
        </a:p>
      </dgm:t>
    </dgm:pt>
    <dgm:pt modelId="{7004562C-E235-8149-8C4E-BCB314C4C256}" type="sibTrans" cxnId="{6954FB56-F1CB-6647-9486-C39ECC843D9A}">
      <dgm:prSet/>
      <dgm:spPr/>
      <dgm:t>
        <a:bodyPr/>
        <a:lstStyle/>
        <a:p>
          <a:pPr rtl="1"/>
          <a:endParaRPr lang="ar-SA"/>
        </a:p>
      </dgm:t>
    </dgm:pt>
    <dgm:pt modelId="{B6D0C3DB-B41F-0F4B-A71B-12BC99947B0B}">
      <dgm:prSet phldrT="[نص]" phldr="0"/>
      <dgm:spPr/>
      <dgm:t>
        <a:bodyPr/>
        <a:lstStyle/>
        <a:p>
          <a:pPr rtl="1"/>
          <a:r>
            <a:rPr lang="ar-SA" b="1" dirty="0">
              <a:solidFill>
                <a:schemeClr val="tx1"/>
              </a:solidFill>
            </a:rPr>
            <a:t>-عددي مكفرات ذنوب أخرى؟</a:t>
          </a:r>
        </a:p>
        <a:p>
          <a:pPr rtl="1"/>
          <a:endParaRPr lang="ar-SA" dirty="0"/>
        </a:p>
        <a:p>
          <a:pPr rtl="1"/>
          <a:endParaRPr lang="ar-SA" dirty="0"/>
        </a:p>
        <a:p>
          <a:pPr rtl="1"/>
          <a:endParaRPr lang="ar-SA" dirty="0"/>
        </a:p>
        <a:p>
          <a:pPr rtl="1"/>
          <a:endParaRPr lang="ar-SA" dirty="0"/>
        </a:p>
      </dgm:t>
    </dgm:pt>
    <dgm:pt modelId="{16EBD258-EFB0-7F43-BAA8-DD82199ACFAB}" type="parTrans" cxnId="{E8FD7C41-A9D7-E84A-AB80-DDF24F2190F3}">
      <dgm:prSet/>
      <dgm:spPr/>
      <dgm:t>
        <a:bodyPr/>
        <a:lstStyle/>
        <a:p>
          <a:pPr rtl="1"/>
          <a:endParaRPr lang="ar-SA"/>
        </a:p>
      </dgm:t>
    </dgm:pt>
    <dgm:pt modelId="{B76208AC-1C96-5B47-8ACD-764E862D6154}" type="sibTrans" cxnId="{E8FD7C41-A9D7-E84A-AB80-DDF24F2190F3}">
      <dgm:prSet/>
      <dgm:spPr/>
      <dgm:t>
        <a:bodyPr/>
        <a:lstStyle/>
        <a:p>
          <a:pPr rtl="1"/>
          <a:endParaRPr lang="ar-SA"/>
        </a:p>
      </dgm:t>
    </dgm:pt>
    <dgm:pt modelId="{B83DE0A6-F728-D147-A245-5C3BE335D79F}">
      <dgm:prSet phldrT="[نص]" phldr="0"/>
      <dgm:spPr/>
      <dgm:t>
        <a:bodyPr/>
        <a:lstStyle/>
        <a:p>
          <a:pPr rtl="1"/>
          <a:r>
            <a:rPr lang="ar-SA" b="1" dirty="0">
              <a:solidFill>
                <a:schemeClr val="tx1"/>
              </a:solidFill>
            </a:rPr>
            <a:t>-هل مكفرات الذنوب محصورة  على ماذكر في الحديث فقط؟</a:t>
          </a:r>
        </a:p>
        <a:p>
          <a:pPr rtl="1"/>
          <a:endParaRPr lang="ar-SA" b="1" dirty="0">
            <a:solidFill>
              <a:schemeClr val="tx1"/>
            </a:solidFill>
          </a:endParaRPr>
        </a:p>
        <a:p>
          <a:pPr rtl="1"/>
          <a:endParaRPr lang="ar-SA" b="1" dirty="0">
            <a:solidFill>
              <a:schemeClr val="tx1"/>
            </a:solidFill>
          </a:endParaRPr>
        </a:p>
        <a:p>
          <a:pPr rtl="1"/>
          <a:endParaRPr lang="ar-SA" b="1" dirty="0">
            <a:solidFill>
              <a:schemeClr val="tx1"/>
            </a:solidFill>
          </a:endParaRPr>
        </a:p>
      </dgm:t>
    </dgm:pt>
    <dgm:pt modelId="{A550286B-F6E2-934B-98DF-1AECE5806AF7}" type="parTrans" cxnId="{A6FFFE71-8CD6-6E4A-B932-589A3C008CFF}">
      <dgm:prSet/>
      <dgm:spPr/>
      <dgm:t>
        <a:bodyPr/>
        <a:lstStyle/>
        <a:p>
          <a:pPr rtl="1"/>
          <a:endParaRPr lang="ar-SA"/>
        </a:p>
      </dgm:t>
    </dgm:pt>
    <dgm:pt modelId="{27513B76-DAEA-D64C-A023-792E279C6CEE}" type="sibTrans" cxnId="{A6FFFE71-8CD6-6E4A-B932-589A3C008CFF}">
      <dgm:prSet/>
      <dgm:spPr/>
      <dgm:t>
        <a:bodyPr/>
        <a:lstStyle/>
        <a:p>
          <a:pPr rtl="1"/>
          <a:endParaRPr lang="ar-SA"/>
        </a:p>
      </dgm:t>
    </dgm:pt>
    <dgm:pt modelId="{05355D15-5678-B645-B7C4-072A39C01648}" type="pres">
      <dgm:prSet presAssocID="{972C2D5B-E603-404A-9DD7-0A4D73A4768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DFB6C2F-EBFD-D447-9CAF-38598FA3E791}" type="pres">
      <dgm:prSet presAssocID="{972C2D5B-E603-404A-9DD7-0A4D73A4768E}" presName="matrix" presStyleCnt="0"/>
      <dgm:spPr/>
    </dgm:pt>
    <dgm:pt modelId="{700680C2-3135-944C-A3D4-75AA119DCBD7}" type="pres">
      <dgm:prSet presAssocID="{972C2D5B-E603-404A-9DD7-0A4D73A4768E}" presName="tile1" presStyleLbl="node1" presStyleIdx="0" presStyleCnt="4"/>
      <dgm:spPr/>
    </dgm:pt>
    <dgm:pt modelId="{36025B89-F26A-894C-83BD-91F0BF710AAA}" type="pres">
      <dgm:prSet presAssocID="{972C2D5B-E603-404A-9DD7-0A4D73A4768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20FAA73-43B2-BC42-9664-0D18C8C34BA1}" type="pres">
      <dgm:prSet presAssocID="{972C2D5B-E603-404A-9DD7-0A4D73A4768E}" presName="tile2" presStyleLbl="node1" presStyleIdx="1" presStyleCnt="4"/>
      <dgm:spPr/>
    </dgm:pt>
    <dgm:pt modelId="{FBFE32A8-7BBD-CD41-916B-B8C4A80E83A7}" type="pres">
      <dgm:prSet presAssocID="{972C2D5B-E603-404A-9DD7-0A4D73A4768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F46F57D-C32F-F74C-840D-3B454170291D}" type="pres">
      <dgm:prSet presAssocID="{972C2D5B-E603-404A-9DD7-0A4D73A4768E}" presName="tile3" presStyleLbl="node1" presStyleIdx="2" presStyleCnt="4"/>
      <dgm:spPr/>
    </dgm:pt>
    <dgm:pt modelId="{56175655-114E-A34C-96A8-9ECB2787786E}" type="pres">
      <dgm:prSet presAssocID="{972C2D5B-E603-404A-9DD7-0A4D73A4768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3E9A428-A36E-D641-81BF-6B69D64370B8}" type="pres">
      <dgm:prSet presAssocID="{972C2D5B-E603-404A-9DD7-0A4D73A4768E}" presName="tile4" presStyleLbl="node1" presStyleIdx="3" presStyleCnt="4"/>
      <dgm:spPr/>
    </dgm:pt>
    <dgm:pt modelId="{313DA3BE-14DC-E944-A002-9B20D7FD5DF2}" type="pres">
      <dgm:prSet presAssocID="{972C2D5B-E603-404A-9DD7-0A4D73A4768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D228F1B-F55F-794F-802B-D4B384D48F86}" type="pres">
      <dgm:prSet presAssocID="{972C2D5B-E603-404A-9DD7-0A4D73A4768E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E4951E16-4249-224E-880E-B0F3759E065A}" type="presOf" srcId="{B83DE0A6-F728-D147-A245-5C3BE335D79F}" destId="{313DA3BE-14DC-E944-A002-9B20D7FD5DF2}" srcOrd="1" destOrd="0" presId="urn:microsoft.com/office/officeart/2005/8/layout/matrix1"/>
    <dgm:cxn modelId="{E8FD7C41-A9D7-E84A-AB80-DDF24F2190F3}" srcId="{751C0A1F-AE78-9243-9169-F59E58665324}" destId="{B6D0C3DB-B41F-0F4B-A71B-12BC99947B0B}" srcOrd="2" destOrd="0" parTransId="{16EBD258-EFB0-7F43-BAA8-DD82199ACFAB}" sibTransId="{B76208AC-1C96-5B47-8ACD-764E862D6154}"/>
    <dgm:cxn modelId="{3DC58D41-7677-824F-B8A2-EE9CF461484A}" type="presOf" srcId="{4415910E-80BB-5144-B6BD-3CCABAAA86BE}" destId="{700680C2-3135-944C-A3D4-75AA119DCBD7}" srcOrd="0" destOrd="0" presId="urn:microsoft.com/office/officeart/2005/8/layout/matrix1"/>
    <dgm:cxn modelId="{14E0CF4A-3D28-A74A-9435-30AECEFB52F7}" srcId="{751C0A1F-AE78-9243-9169-F59E58665324}" destId="{4415910E-80BB-5144-B6BD-3CCABAAA86BE}" srcOrd="0" destOrd="0" parTransId="{77B0505A-3508-484F-B54F-F6D88489B1B4}" sibTransId="{2E5BFCA7-01C7-FD40-B33B-0EB52B2F8A67}"/>
    <dgm:cxn modelId="{6954FB56-F1CB-6647-9486-C39ECC843D9A}" srcId="{751C0A1F-AE78-9243-9169-F59E58665324}" destId="{F828BE40-510E-2648-926A-A956A6B03070}" srcOrd="1" destOrd="0" parTransId="{AEB35D6A-B295-1945-A6CD-449DF3EDC4A7}" sibTransId="{7004562C-E235-8149-8C4E-BCB314C4C256}"/>
    <dgm:cxn modelId="{0B94B868-C2B4-5D48-9358-96616E7A2AC5}" type="presOf" srcId="{B6D0C3DB-B41F-0F4B-A71B-12BC99947B0B}" destId="{4F46F57D-C32F-F74C-840D-3B454170291D}" srcOrd="0" destOrd="0" presId="urn:microsoft.com/office/officeart/2005/8/layout/matrix1"/>
    <dgm:cxn modelId="{FF6DEE70-5E11-944B-BA01-BA4982DDE183}" type="presOf" srcId="{972C2D5B-E603-404A-9DD7-0A4D73A4768E}" destId="{05355D15-5678-B645-B7C4-072A39C01648}" srcOrd="0" destOrd="0" presId="urn:microsoft.com/office/officeart/2005/8/layout/matrix1"/>
    <dgm:cxn modelId="{A6FFFE71-8CD6-6E4A-B932-589A3C008CFF}" srcId="{751C0A1F-AE78-9243-9169-F59E58665324}" destId="{B83DE0A6-F728-D147-A245-5C3BE335D79F}" srcOrd="3" destOrd="0" parTransId="{A550286B-F6E2-934B-98DF-1AECE5806AF7}" sibTransId="{27513B76-DAEA-D64C-A023-792E279C6CEE}"/>
    <dgm:cxn modelId="{F1EFB875-FD55-9742-9951-77582A8F6B51}" type="presOf" srcId="{B6D0C3DB-B41F-0F4B-A71B-12BC99947B0B}" destId="{56175655-114E-A34C-96A8-9ECB2787786E}" srcOrd="1" destOrd="0" presId="urn:microsoft.com/office/officeart/2005/8/layout/matrix1"/>
    <dgm:cxn modelId="{E2990889-2AE6-5644-BAA6-C5DFC28FF176}" srcId="{972C2D5B-E603-404A-9DD7-0A4D73A4768E}" destId="{751C0A1F-AE78-9243-9169-F59E58665324}" srcOrd="0" destOrd="0" parTransId="{6AE6081E-D286-1F44-9442-6A9AB73ABFD3}" sibTransId="{A4F8C270-F03F-4D42-B2ED-3CF325DC342D}"/>
    <dgm:cxn modelId="{92BA1399-19AA-5443-9C68-2E5322E9A293}" type="presOf" srcId="{4415910E-80BB-5144-B6BD-3CCABAAA86BE}" destId="{36025B89-F26A-894C-83BD-91F0BF710AAA}" srcOrd="1" destOrd="0" presId="urn:microsoft.com/office/officeart/2005/8/layout/matrix1"/>
    <dgm:cxn modelId="{3A4B329F-648D-7B46-A63E-6476F3091C0D}" type="presOf" srcId="{751C0A1F-AE78-9243-9169-F59E58665324}" destId="{9D228F1B-F55F-794F-802B-D4B384D48F86}" srcOrd="0" destOrd="0" presId="urn:microsoft.com/office/officeart/2005/8/layout/matrix1"/>
    <dgm:cxn modelId="{B247CBA4-3DD7-FF42-A719-2009703A4312}" type="presOf" srcId="{F828BE40-510E-2648-926A-A956A6B03070}" destId="{FBFE32A8-7BBD-CD41-916B-B8C4A80E83A7}" srcOrd="1" destOrd="0" presId="urn:microsoft.com/office/officeart/2005/8/layout/matrix1"/>
    <dgm:cxn modelId="{4A16F9B7-9072-5C45-A4AC-2A7C725DE3CC}" type="presOf" srcId="{F828BE40-510E-2648-926A-A956A6B03070}" destId="{020FAA73-43B2-BC42-9664-0D18C8C34BA1}" srcOrd="0" destOrd="0" presId="urn:microsoft.com/office/officeart/2005/8/layout/matrix1"/>
    <dgm:cxn modelId="{4AC1A9C8-28AE-7449-B106-58F45988D73A}" type="presOf" srcId="{B83DE0A6-F728-D147-A245-5C3BE335D79F}" destId="{D3E9A428-A36E-D641-81BF-6B69D64370B8}" srcOrd="0" destOrd="0" presId="urn:microsoft.com/office/officeart/2005/8/layout/matrix1"/>
    <dgm:cxn modelId="{0EA9E834-13B7-B94A-B12C-BDA334006E94}" type="presParOf" srcId="{05355D15-5678-B645-B7C4-072A39C01648}" destId="{CDFB6C2F-EBFD-D447-9CAF-38598FA3E791}" srcOrd="0" destOrd="0" presId="urn:microsoft.com/office/officeart/2005/8/layout/matrix1"/>
    <dgm:cxn modelId="{C556CD47-7A44-4C4A-B916-EDACBB076F6E}" type="presParOf" srcId="{CDFB6C2F-EBFD-D447-9CAF-38598FA3E791}" destId="{700680C2-3135-944C-A3D4-75AA119DCBD7}" srcOrd="0" destOrd="0" presId="urn:microsoft.com/office/officeart/2005/8/layout/matrix1"/>
    <dgm:cxn modelId="{B578E3EF-548A-2447-B87E-9BBBAD79FBD5}" type="presParOf" srcId="{CDFB6C2F-EBFD-D447-9CAF-38598FA3E791}" destId="{36025B89-F26A-894C-83BD-91F0BF710AAA}" srcOrd="1" destOrd="0" presId="urn:microsoft.com/office/officeart/2005/8/layout/matrix1"/>
    <dgm:cxn modelId="{C488E82F-FC50-F244-9CA4-29C7F0531123}" type="presParOf" srcId="{CDFB6C2F-EBFD-D447-9CAF-38598FA3E791}" destId="{020FAA73-43B2-BC42-9664-0D18C8C34BA1}" srcOrd="2" destOrd="0" presId="urn:microsoft.com/office/officeart/2005/8/layout/matrix1"/>
    <dgm:cxn modelId="{B9ADBE08-DB11-9740-8161-9F1BD0F60701}" type="presParOf" srcId="{CDFB6C2F-EBFD-D447-9CAF-38598FA3E791}" destId="{FBFE32A8-7BBD-CD41-916B-B8C4A80E83A7}" srcOrd="3" destOrd="0" presId="urn:microsoft.com/office/officeart/2005/8/layout/matrix1"/>
    <dgm:cxn modelId="{F92051D8-58C4-E94A-A8EF-3C3B13827FA5}" type="presParOf" srcId="{CDFB6C2F-EBFD-D447-9CAF-38598FA3E791}" destId="{4F46F57D-C32F-F74C-840D-3B454170291D}" srcOrd="4" destOrd="0" presId="urn:microsoft.com/office/officeart/2005/8/layout/matrix1"/>
    <dgm:cxn modelId="{E7E976F2-BA6F-4C40-A10D-8795EABAB96F}" type="presParOf" srcId="{CDFB6C2F-EBFD-D447-9CAF-38598FA3E791}" destId="{56175655-114E-A34C-96A8-9ECB2787786E}" srcOrd="5" destOrd="0" presId="urn:microsoft.com/office/officeart/2005/8/layout/matrix1"/>
    <dgm:cxn modelId="{BBB5043A-A107-4F4C-97F4-70AE0B0B2689}" type="presParOf" srcId="{CDFB6C2F-EBFD-D447-9CAF-38598FA3E791}" destId="{D3E9A428-A36E-D641-81BF-6B69D64370B8}" srcOrd="6" destOrd="0" presId="urn:microsoft.com/office/officeart/2005/8/layout/matrix1"/>
    <dgm:cxn modelId="{89AD64E0-FB02-8948-8DAA-1FAEE24AD920}" type="presParOf" srcId="{CDFB6C2F-EBFD-D447-9CAF-38598FA3E791}" destId="{313DA3BE-14DC-E944-A002-9B20D7FD5DF2}" srcOrd="7" destOrd="0" presId="urn:microsoft.com/office/officeart/2005/8/layout/matrix1"/>
    <dgm:cxn modelId="{2F0FB34A-3BD2-DC45-8201-23FA9AA6C24C}" type="presParOf" srcId="{05355D15-5678-B645-B7C4-072A39C01648}" destId="{9D228F1B-F55F-794F-802B-D4B384D48F8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2C2D5B-E603-404A-9DD7-0A4D73A4768E}" type="doc">
      <dgm:prSet loTypeId="urn:microsoft.com/office/officeart/2005/8/layout/matrix1" loCatId="matrix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pPr rtl="1"/>
          <a:endParaRPr lang="ar-SA"/>
        </a:p>
      </dgm:t>
    </dgm:pt>
    <dgm:pt modelId="{751C0A1F-AE78-9243-9169-F59E58665324}">
      <dgm:prSet phldrT="[نص]" phldr="0"/>
      <dgm:spPr/>
      <dgm:t>
        <a:bodyPr/>
        <a:lstStyle/>
        <a:p>
          <a:pPr rtl="1"/>
          <a:endParaRPr lang="ar-SA" dirty="0"/>
        </a:p>
      </dgm:t>
    </dgm:pt>
    <dgm:pt modelId="{6AE6081E-D286-1F44-9442-6A9AB73ABFD3}" type="parTrans" cxnId="{E2990889-2AE6-5644-BAA6-C5DFC28FF176}">
      <dgm:prSet/>
      <dgm:spPr/>
      <dgm:t>
        <a:bodyPr/>
        <a:lstStyle/>
        <a:p>
          <a:pPr rtl="1"/>
          <a:endParaRPr lang="ar-SA"/>
        </a:p>
      </dgm:t>
    </dgm:pt>
    <dgm:pt modelId="{A4F8C270-F03F-4D42-B2ED-3CF325DC342D}" type="sibTrans" cxnId="{E2990889-2AE6-5644-BAA6-C5DFC28FF176}">
      <dgm:prSet/>
      <dgm:spPr/>
      <dgm:t>
        <a:bodyPr/>
        <a:lstStyle/>
        <a:p>
          <a:pPr rtl="1"/>
          <a:endParaRPr lang="ar-SA"/>
        </a:p>
      </dgm:t>
    </dgm:pt>
    <dgm:pt modelId="{4415910E-80BB-5144-B6BD-3CCABAAA86BE}">
      <dgm:prSet phldrT="[نص]" phldr="0"/>
      <dgm:spPr/>
      <dgm:t>
        <a:bodyPr/>
        <a:lstStyle/>
        <a:p>
          <a:pPr rtl="1"/>
          <a:r>
            <a:rPr lang="ar-SA" b="1" dirty="0">
              <a:solidFill>
                <a:schemeClr val="tx1"/>
              </a:solidFill>
            </a:rPr>
            <a:t>-عللي جاء التخصيص لهاتين الصلاتين  دون غيرهما؟</a:t>
          </a:r>
        </a:p>
        <a:p>
          <a:pPr rtl="1"/>
          <a:endParaRPr lang="ar-SA" b="1" dirty="0">
            <a:solidFill>
              <a:schemeClr val="tx1"/>
            </a:solidFill>
          </a:endParaRPr>
        </a:p>
        <a:p>
          <a:pPr rtl="1"/>
          <a:endParaRPr lang="ar-SA" dirty="0"/>
        </a:p>
      </dgm:t>
    </dgm:pt>
    <dgm:pt modelId="{77B0505A-3508-484F-B54F-F6D88489B1B4}" type="parTrans" cxnId="{14E0CF4A-3D28-A74A-9435-30AECEFB52F7}">
      <dgm:prSet/>
      <dgm:spPr/>
      <dgm:t>
        <a:bodyPr/>
        <a:lstStyle/>
        <a:p>
          <a:pPr rtl="1"/>
          <a:endParaRPr lang="ar-SA"/>
        </a:p>
      </dgm:t>
    </dgm:pt>
    <dgm:pt modelId="{2E5BFCA7-01C7-FD40-B33B-0EB52B2F8A67}" type="sibTrans" cxnId="{14E0CF4A-3D28-A74A-9435-30AECEFB52F7}">
      <dgm:prSet/>
      <dgm:spPr/>
      <dgm:t>
        <a:bodyPr/>
        <a:lstStyle/>
        <a:p>
          <a:pPr rtl="1"/>
          <a:endParaRPr lang="ar-SA"/>
        </a:p>
      </dgm:t>
    </dgm:pt>
    <dgm:pt modelId="{F828BE40-510E-2648-926A-A956A6B03070}">
      <dgm:prSet phldrT="[نص]" phldr="0"/>
      <dgm:spPr/>
      <dgm:t>
        <a:bodyPr/>
        <a:lstStyle/>
        <a:p>
          <a:pPr rtl="1"/>
          <a:r>
            <a:rPr lang="ar-SA" b="1" dirty="0">
              <a:solidFill>
                <a:schemeClr val="tx1"/>
              </a:solidFill>
            </a:rPr>
            <a:t>-خص الحديث صلاتين بالذكر .ما هما؟؟</a:t>
          </a:r>
        </a:p>
        <a:p>
          <a:pPr rtl="1"/>
          <a:endParaRPr lang="ar-SA" dirty="0"/>
        </a:p>
        <a:p>
          <a:pPr rtl="1"/>
          <a:endParaRPr lang="ar-SA" dirty="0"/>
        </a:p>
      </dgm:t>
    </dgm:pt>
    <dgm:pt modelId="{AEB35D6A-B295-1945-A6CD-449DF3EDC4A7}" type="parTrans" cxnId="{6954FB56-F1CB-6647-9486-C39ECC843D9A}">
      <dgm:prSet/>
      <dgm:spPr/>
      <dgm:t>
        <a:bodyPr/>
        <a:lstStyle/>
        <a:p>
          <a:pPr rtl="1"/>
          <a:endParaRPr lang="ar-SA"/>
        </a:p>
      </dgm:t>
    </dgm:pt>
    <dgm:pt modelId="{7004562C-E235-8149-8C4E-BCB314C4C256}" type="sibTrans" cxnId="{6954FB56-F1CB-6647-9486-C39ECC843D9A}">
      <dgm:prSet/>
      <dgm:spPr/>
      <dgm:t>
        <a:bodyPr/>
        <a:lstStyle/>
        <a:p>
          <a:pPr rtl="1"/>
          <a:endParaRPr lang="ar-SA"/>
        </a:p>
      </dgm:t>
    </dgm:pt>
    <dgm:pt modelId="{B6D0C3DB-B41F-0F4B-A71B-12BC99947B0B}">
      <dgm:prSet phldrT="[نص]" phldr="0" custT="1"/>
      <dgm:spPr/>
      <dgm:t>
        <a:bodyPr/>
        <a:lstStyle/>
        <a:p>
          <a:pPr rtl="1"/>
          <a:r>
            <a:rPr lang="ar-SA" sz="2000" b="1" dirty="0">
              <a:solidFill>
                <a:schemeClr val="tx1"/>
              </a:solidFill>
            </a:rPr>
            <a:t>-ماهي فضائل المحافظة على صلاة الفجر في جماعة؟</a:t>
          </a:r>
        </a:p>
        <a:p>
          <a:pPr rtl="1"/>
          <a:endParaRPr lang="ar-SA" sz="1700" dirty="0"/>
        </a:p>
        <a:p>
          <a:pPr rtl="1"/>
          <a:endParaRPr lang="ar-SA" sz="1700" dirty="0"/>
        </a:p>
        <a:p>
          <a:pPr rtl="1"/>
          <a:endParaRPr lang="ar-SA" sz="1700" dirty="0"/>
        </a:p>
      </dgm:t>
    </dgm:pt>
    <dgm:pt modelId="{16EBD258-EFB0-7F43-BAA8-DD82199ACFAB}" type="parTrans" cxnId="{E8FD7C41-A9D7-E84A-AB80-DDF24F2190F3}">
      <dgm:prSet/>
      <dgm:spPr/>
      <dgm:t>
        <a:bodyPr/>
        <a:lstStyle/>
        <a:p>
          <a:pPr rtl="1"/>
          <a:endParaRPr lang="ar-SA"/>
        </a:p>
      </dgm:t>
    </dgm:pt>
    <dgm:pt modelId="{B76208AC-1C96-5B47-8ACD-764E862D6154}" type="sibTrans" cxnId="{E8FD7C41-A9D7-E84A-AB80-DDF24F2190F3}">
      <dgm:prSet/>
      <dgm:spPr/>
      <dgm:t>
        <a:bodyPr/>
        <a:lstStyle/>
        <a:p>
          <a:pPr rtl="1"/>
          <a:endParaRPr lang="ar-SA"/>
        </a:p>
      </dgm:t>
    </dgm:pt>
    <dgm:pt modelId="{B83DE0A6-F728-D147-A245-5C3BE335D79F}">
      <dgm:prSet phldrT="[نص]" phldr="0" custT="1"/>
      <dgm:spPr/>
      <dgm:t>
        <a:bodyPr/>
        <a:lstStyle/>
        <a:p>
          <a:pPr rtl="1"/>
          <a:r>
            <a:rPr lang="ar-SA" sz="1800" b="1" dirty="0">
              <a:solidFill>
                <a:schemeClr val="tx1"/>
              </a:solidFill>
            </a:rPr>
            <a:t>-من حافظ على صلاة الفجر في جماعة فهو (في ذمة الله).كيف يكون ذلك؟</a:t>
          </a:r>
        </a:p>
        <a:p>
          <a:pPr rtl="1"/>
          <a:endParaRPr lang="ar-SA" sz="1800" b="1" dirty="0">
            <a:solidFill>
              <a:schemeClr val="tx1"/>
            </a:solidFill>
          </a:endParaRPr>
        </a:p>
        <a:p>
          <a:pPr rtl="1"/>
          <a:endParaRPr lang="ar-SA" sz="1800" b="1" dirty="0">
            <a:solidFill>
              <a:schemeClr val="tx1"/>
            </a:solidFill>
          </a:endParaRPr>
        </a:p>
        <a:p>
          <a:pPr rtl="1"/>
          <a:endParaRPr lang="ar-SA" sz="1800" b="1" dirty="0">
            <a:solidFill>
              <a:schemeClr val="tx1"/>
            </a:solidFill>
          </a:endParaRPr>
        </a:p>
      </dgm:t>
    </dgm:pt>
    <dgm:pt modelId="{A550286B-F6E2-934B-98DF-1AECE5806AF7}" type="parTrans" cxnId="{A6FFFE71-8CD6-6E4A-B932-589A3C008CFF}">
      <dgm:prSet/>
      <dgm:spPr/>
      <dgm:t>
        <a:bodyPr/>
        <a:lstStyle/>
        <a:p>
          <a:pPr rtl="1"/>
          <a:endParaRPr lang="ar-SA"/>
        </a:p>
      </dgm:t>
    </dgm:pt>
    <dgm:pt modelId="{27513B76-DAEA-D64C-A023-792E279C6CEE}" type="sibTrans" cxnId="{A6FFFE71-8CD6-6E4A-B932-589A3C008CFF}">
      <dgm:prSet/>
      <dgm:spPr/>
      <dgm:t>
        <a:bodyPr/>
        <a:lstStyle/>
        <a:p>
          <a:pPr rtl="1"/>
          <a:endParaRPr lang="ar-SA"/>
        </a:p>
      </dgm:t>
    </dgm:pt>
    <dgm:pt modelId="{05355D15-5678-B645-B7C4-072A39C01648}" type="pres">
      <dgm:prSet presAssocID="{972C2D5B-E603-404A-9DD7-0A4D73A4768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DFB6C2F-EBFD-D447-9CAF-38598FA3E791}" type="pres">
      <dgm:prSet presAssocID="{972C2D5B-E603-404A-9DD7-0A4D73A4768E}" presName="matrix" presStyleCnt="0"/>
      <dgm:spPr/>
    </dgm:pt>
    <dgm:pt modelId="{700680C2-3135-944C-A3D4-75AA119DCBD7}" type="pres">
      <dgm:prSet presAssocID="{972C2D5B-E603-404A-9DD7-0A4D73A4768E}" presName="tile1" presStyleLbl="node1" presStyleIdx="0" presStyleCnt="4"/>
      <dgm:spPr/>
    </dgm:pt>
    <dgm:pt modelId="{36025B89-F26A-894C-83BD-91F0BF710AAA}" type="pres">
      <dgm:prSet presAssocID="{972C2D5B-E603-404A-9DD7-0A4D73A4768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20FAA73-43B2-BC42-9664-0D18C8C34BA1}" type="pres">
      <dgm:prSet presAssocID="{972C2D5B-E603-404A-9DD7-0A4D73A4768E}" presName="tile2" presStyleLbl="node1" presStyleIdx="1" presStyleCnt="4"/>
      <dgm:spPr/>
    </dgm:pt>
    <dgm:pt modelId="{FBFE32A8-7BBD-CD41-916B-B8C4A80E83A7}" type="pres">
      <dgm:prSet presAssocID="{972C2D5B-E603-404A-9DD7-0A4D73A4768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F46F57D-C32F-F74C-840D-3B454170291D}" type="pres">
      <dgm:prSet presAssocID="{972C2D5B-E603-404A-9DD7-0A4D73A4768E}" presName="tile3" presStyleLbl="node1" presStyleIdx="2" presStyleCnt="4"/>
      <dgm:spPr/>
    </dgm:pt>
    <dgm:pt modelId="{56175655-114E-A34C-96A8-9ECB2787786E}" type="pres">
      <dgm:prSet presAssocID="{972C2D5B-E603-404A-9DD7-0A4D73A4768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3E9A428-A36E-D641-81BF-6B69D64370B8}" type="pres">
      <dgm:prSet presAssocID="{972C2D5B-E603-404A-9DD7-0A4D73A4768E}" presName="tile4" presStyleLbl="node1" presStyleIdx="3" presStyleCnt="4"/>
      <dgm:spPr/>
    </dgm:pt>
    <dgm:pt modelId="{313DA3BE-14DC-E944-A002-9B20D7FD5DF2}" type="pres">
      <dgm:prSet presAssocID="{972C2D5B-E603-404A-9DD7-0A4D73A4768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D228F1B-F55F-794F-802B-D4B384D48F86}" type="pres">
      <dgm:prSet presAssocID="{972C2D5B-E603-404A-9DD7-0A4D73A4768E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E4951E16-4249-224E-880E-B0F3759E065A}" type="presOf" srcId="{B83DE0A6-F728-D147-A245-5C3BE335D79F}" destId="{313DA3BE-14DC-E944-A002-9B20D7FD5DF2}" srcOrd="1" destOrd="0" presId="urn:microsoft.com/office/officeart/2005/8/layout/matrix1"/>
    <dgm:cxn modelId="{E8FD7C41-A9D7-E84A-AB80-DDF24F2190F3}" srcId="{751C0A1F-AE78-9243-9169-F59E58665324}" destId="{B6D0C3DB-B41F-0F4B-A71B-12BC99947B0B}" srcOrd="2" destOrd="0" parTransId="{16EBD258-EFB0-7F43-BAA8-DD82199ACFAB}" sibTransId="{B76208AC-1C96-5B47-8ACD-764E862D6154}"/>
    <dgm:cxn modelId="{3DC58D41-7677-824F-B8A2-EE9CF461484A}" type="presOf" srcId="{4415910E-80BB-5144-B6BD-3CCABAAA86BE}" destId="{700680C2-3135-944C-A3D4-75AA119DCBD7}" srcOrd="0" destOrd="0" presId="urn:microsoft.com/office/officeart/2005/8/layout/matrix1"/>
    <dgm:cxn modelId="{14E0CF4A-3D28-A74A-9435-30AECEFB52F7}" srcId="{751C0A1F-AE78-9243-9169-F59E58665324}" destId="{4415910E-80BB-5144-B6BD-3CCABAAA86BE}" srcOrd="0" destOrd="0" parTransId="{77B0505A-3508-484F-B54F-F6D88489B1B4}" sibTransId="{2E5BFCA7-01C7-FD40-B33B-0EB52B2F8A67}"/>
    <dgm:cxn modelId="{6954FB56-F1CB-6647-9486-C39ECC843D9A}" srcId="{751C0A1F-AE78-9243-9169-F59E58665324}" destId="{F828BE40-510E-2648-926A-A956A6B03070}" srcOrd="1" destOrd="0" parTransId="{AEB35D6A-B295-1945-A6CD-449DF3EDC4A7}" sibTransId="{7004562C-E235-8149-8C4E-BCB314C4C256}"/>
    <dgm:cxn modelId="{0B94B868-C2B4-5D48-9358-96616E7A2AC5}" type="presOf" srcId="{B6D0C3DB-B41F-0F4B-A71B-12BC99947B0B}" destId="{4F46F57D-C32F-F74C-840D-3B454170291D}" srcOrd="0" destOrd="0" presId="urn:microsoft.com/office/officeart/2005/8/layout/matrix1"/>
    <dgm:cxn modelId="{FF6DEE70-5E11-944B-BA01-BA4982DDE183}" type="presOf" srcId="{972C2D5B-E603-404A-9DD7-0A4D73A4768E}" destId="{05355D15-5678-B645-B7C4-072A39C01648}" srcOrd="0" destOrd="0" presId="urn:microsoft.com/office/officeart/2005/8/layout/matrix1"/>
    <dgm:cxn modelId="{A6FFFE71-8CD6-6E4A-B932-589A3C008CFF}" srcId="{751C0A1F-AE78-9243-9169-F59E58665324}" destId="{B83DE0A6-F728-D147-A245-5C3BE335D79F}" srcOrd="3" destOrd="0" parTransId="{A550286B-F6E2-934B-98DF-1AECE5806AF7}" sibTransId="{27513B76-DAEA-D64C-A023-792E279C6CEE}"/>
    <dgm:cxn modelId="{F1EFB875-FD55-9742-9951-77582A8F6B51}" type="presOf" srcId="{B6D0C3DB-B41F-0F4B-A71B-12BC99947B0B}" destId="{56175655-114E-A34C-96A8-9ECB2787786E}" srcOrd="1" destOrd="0" presId="urn:microsoft.com/office/officeart/2005/8/layout/matrix1"/>
    <dgm:cxn modelId="{E2990889-2AE6-5644-BAA6-C5DFC28FF176}" srcId="{972C2D5B-E603-404A-9DD7-0A4D73A4768E}" destId="{751C0A1F-AE78-9243-9169-F59E58665324}" srcOrd="0" destOrd="0" parTransId="{6AE6081E-D286-1F44-9442-6A9AB73ABFD3}" sibTransId="{A4F8C270-F03F-4D42-B2ED-3CF325DC342D}"/>
    <dgm:cxn modelId="{92BA1399-19AA-5443-9C68-2E5322E9A293}" type="presOf" srcId="{4415910E-80BB-5144-B6BD-3CCABAAA86BE}" destId="{36025B89-F26A-894C-83BD-91F0BF710AAA}" srcOrd="1" destOrd="0" presId="urn:microsoft.com/office/officeart/2005/8/layout/matrix1"/>
    <dgm:cxn modelId="{3A4B329F-648D-7B46-A63E-6476F3091C0D}" type="presOf" srcId="{751C0A1F-AE78-9243-9169-F59E58665324}" destId="{9D228F1B-F55F-794F-802B-D4B384D48F86}" srcOrd="0" destOrd="0" presId="urn:microsoft.com/office/officeart/2005/8/layout/matrix1"/>
    <dgm:cxn modelId="{B247CBA4-3DD7-FF42-A719-2009703A4312}" type="presOf" srcId="{F828BE40-510E-2648-926A-A956A6B03070}" destId="{FBFE32A8-7BBD-CD41-916B-B8C4A80E83A7}" srcOrd="1" destOrd="0" presId="urn:microsoft.com/office/officeart/2005/8/layout/matrix1"/>
    <dgm:cxn modelId="{4A16F9B7-9072-5C45-A4AC-2A7C725DE3CC}" type="presOf" srcId="{F828BE40-510E-2648-926A-A956A6B03070}" destId="{020FAA73-43B2-BC42-9664-0D18C8C34BA1}" srcOrd="0" destOrd="0" presId="urn:microsoft.com/office/officeart/2005/8/layout/matrix1"/>
    <dgm:cxn modelId="{4AC1A9C8-28AE-7449-B106-58F45988D73A}" type="presOf" srcId="{B83DE0A6-F728-D147-A245-5C3BE335D79F}" destId="{D3E9A428-A36E-D641-81BF-6B69D64370B8}" srcOrd="0" destOrd="0" presId="urn:microsoft.com/office/officeart/2005/8/layout/matrix1"/>
    <dgm:cxn modelId="{0EA9E834-13B7-B94A-B12C-BDA334006E94}" type="presParOf" srcId="{05355D15-5678-B645-B7C4-072A39C01648}" destId="{CDFB6C2F-EBFD-D447-9CAF-38598FA3E791}" srcOrd="0" destOrd="0" presId="urn:microsoft.com/office/officeart/2005/8/layout/matrix1"/>
    <dgm:cxn modelId="{C556CD47-7A44-4C4A-B916-EDACBB076F6E}" type="presParOf" srcId="{CDFB6C2F-EBFD-D447-9CAF-38598FA3E791}" destId="{700680C2-3135-944C-A3D4-75AA119DCBD7}" srcOrd="0" destOrd="0" presId="urn:microsoft.com/office/officeart/2005/8/layout/matrix1"/>
    <dgm:cxn modelId="{B578E3EF-548A-2447-B87E-9BBBAD79FBD5}" type="presParOf" srcId="{CDFB6C2F-EBFD-D447-9CAF-38598FA3E791}" destId="{36025B89-F26A-894C-83BD-91F0BF710AAA}" srcOrd="1" destOrd="0" presId="urn:microsoft.com/office/officeart/2005/8/layout/matrix1"/>
    <dgm:cxn modelId="{C488E82F-FC50-F244-9CA4-29C7F0531123}" type="presParOf" srcId="{CDFB6C2F-EBFD-D447-9CAF-38598FA3E791}" destId="{020FAA73-43B2-BC42-9664-0D18C8C34BA1}" srcOrd="2" destOrd="0" presId="urn:microsoft.com/office/officeart/2005/8/layout/matrix1"/>
    <dgm:cxn modelId="{B9ADBE08-DB11-9740-8161-9F1BD0F60701}" type="presParOf" srcId="{CDFB6C2F-EBFD-D447-9CAF-38598FA3E791}" destId="{FBFE32A8-7BBD-CD41-916B-B8C4A80E83A7}" srcOrd="3" destOrd="0" presId="urn:microsoft.com/office/officeart/2005/8/layout/matrix1"/>
    <dgm:cxn modelId="{F92051D8-58C4-E94A-A8EF-3C3B13827FA5}" type="presParOf" srcId="{CDFB6C2F-EBFD-D447-9CAF-38598FA3E791}" destId="{4F46F57D-C32F-F74C-840D-3B454170291D}" srcOrd="4" destOrd="0" presId="urn:microsoft.com/office/officeart/2005/8/layout/matrix1"/>
    <dgm:cxn modelId="{E7E976F2-BA6F-4C40-A10D-8795EABAB96F}" type="presParOf" srcId="{CDFB6C2F-EBFD-D447-9CAF-38598FA3E791}" destId="{56175655-114E-A34C-96A8-9ECB2787786E}" srcOrd="5" destOrd="0" presId="urn:microsoft.com/office/officeart/2005/8/layout/matrix1"/>
    <dgm:cxn modelId="{BBB5043A-A107-4F4C-97F4-70AE0B0B2689}" type="presParOf" srcId="{CDFB6C2F-EBFD-D447-9CAF-38598FA3E791}" destId="{D3E9A428-A36E-D641-81BF-6B69D64370B8}" srcOrd="6" destOrd="0" presId="urn:microsoft.com/office/officeart/2005/8/layout/matrix1"/>
    <dgm:cxn modelId="{89AD64E0-FB02-8948-8DAA-1FAEE24AD920}" type="presParOf" srcId="{CDFB6C2F-EBFD-D447-9CAF-38598FA3E791}" destId="{313DA3BE-14DC-E944-A002-9B20D7FD5DF2}" srcOrd="7" destOrd="0" presId="urn:microsoft.com/office/officeart/2005/8/layout/matrix1"/>
    <dgm:cxn modelId="{2F0FB34A-3BD2-DC45-8201-23FA9AA6C24C}" type="presParOf" srcId="{05355D15-5678-B645-B7C4-072A39C01648}" destId="{9D228F1B-F55F-794F-802B-D4B384D48F8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6E5EE-E00A-CF4F-B07B-4E880000816D}">
      <dsp:nvSpPr>
        <dsp:cNvPr id="0" name=""/>
        <dsp:cNvSpPr/>
      </dsp:nvSpPr>
      <dsp:spPr>
        <a:xfrm>
          <a:off x="3640331" y="3074001"/>
          <a:ext cx="2231171" cy="14452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285750" lvl="1" indent="-285750" algn="r" defTabSz="1955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4400" b="1" kern="1200" dirty="0"/>
        </a:p>
      </dsp:txBody>
      <dsp:txXfrm>
        <a:off x="4341431" y="3467072"/>
        <a:ext cx="1498323" cy="1020473"/>
      </dsp:txXfrm>
    </dsp:sp>
    <dsp:sp modelId="{79DAE714-F691-DC4A-8D87-D98E949F216F}">
      <dsp:nvSpPr>
        <dsp:cNvPr id="0" name=""/>
        <dsp:cNvSpPr/>
      </dsp:nvSpPr>
      <dsp:spPr>
        <a:xfrm>
          <a:off x="0" y="3074001"/>
          <a:ext cx="2231171" cy="14452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285750" lvl="1" indent="-285750" algn="r" defTabSz="1955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4400" b="1" kern="1200" dirty="0"/>
        </a:p>
      </dsp:txBody>
      <dsp:txXfrm>
        <a:off x="31748" y="3467072"/>
        <a:ext cx="1498323" cy="1020473"/>
      </dsp:txXfrm>
    </dsp:sp>
    <dsp:sp modelId="{C9A75DF7-7635-0041-980B-B3BFA288E5C8}">
      <dsp:nvSpPr>
        <dsp:cNvPr id="0" name=""/>
        <dsp:cNvSpPr/>
      </dsp:nvSpPr>
      <dsp:spPr>
        <a:xfrm>
          <a:off x="3640331" y="2753"/>
          <a:ext cx="2231171" cy="14452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285750" lvl="1" indent="-285750" algn="r" defTabSz="1955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4400" b="1" kern="1200" dirty="0"/>
        </a:p>
      </dsp:txBody>
      <dsp:txXfrm>
        <a:off x="4341431" y="34501"/>
        <a:ext cx="1498323" cy="1020473"/>
      </dsp:txXfrm>
    </dsp:sp>
    <dsp:sp modelId="{E3FA7DAB-C346-8647-B03F-907BE8BB3D6F}">
      <dsp:nvSpPr>
        <dsp:cNvPr id="0" name=""/>
        <dsp:cNvSpPr/>
      </dsp:nvSpPr>
      <dsp:spPr>
        <a:xfrm>
          <a:off x="0" y="2753"/>
          <a:ext cx="2231171" cy="14452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285750" lvl="1" indent="-285750" algn="r" defTabSz="1955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4400" b="1" kern="1200" dirty="0"/>
        </a:p>
      </dsp:txBody>
      <dsp:txXfrm>
        <a:off x="31748" y="34501"/>
        <a:ext cx="1498323" cy="1020473"/>
      </dsp:txXfrm>
    </dsp:sp>
    <dsp:sp modelId="{C62F9A40-3036-4041-BA85-A025A6E5CDBA}">
      <dsp:nvSpPr>
        <dsp:cNvPr id="0" name=""/>
        <dsp:cNvSpPr/>
      </dsp:nvSpPr>
      <dsp:spPr>
        <a:xfrm>
          <a:off x="934923" y="260196"/>
          <a:ext cx="1955662" cy="195566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b="1" kern="1200" dirty="0"/>
            <a:t>حكمه </a:t>
          </a:r>
        </a:p>
      </dsp:txBody>
      <dsp:txXfrm>
        <a:off x="1507723" y="832996"/>
        <a:ext cx="1382862" cy="1382862"/>
      </dsp:txXfrm>
    </dsp:sp>
    <dsp:sp modelId="{257FF044-D369-964B-857D-D9DE34F46713}">
      <dsp:nvSpPr>
        <dsp:cNvPr id="0" name=""/>
        <dsp:cNvSpPr/>
      </dsp:nvSpPr>
      <dsp:spPr>
        <a:xfrm rot="5400000">
          <a:off x="2980916" y="260196"/>
          <a:ext cx="1955662" cy="195566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b="1" kern="1200" dirty="0"/>
            <a:t>عرفي الرياء</a:t>
          </a:r>
        </a:p>
      </dsp:txBody>
      <dsp:txXfrm rot="-5400000">
        <a:off x="2980916" y="832996"/>
        <a:ext cx="1382862" cy="1382862"/>
      </dsp:txXfrm>
    </dsp:sp>
    <dsp:sp modelId="{ED8CB4C6-6797-7040-9EDE-A2C05426B7FB}">
      <dsp:nvSpPr>
        <dsp:cNvPr id="0" name=""/>
        <dsp:cNvSpPr/>
      </dsp:nvSpPr>
      <dsp:spPr>
        <a:xfrm rot="10800000">
          <a:off x="2980916" y="2306189"/>
          <a:ext cx="1955662" cy="195566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b="1" kern="1200" dirty="0"/>
            <a:t>أمثلة</a:t>
          </a:r>
        </a:p>
      </dsp:txBody>
      <dsp:txXfrm rot="10800000">
        <a:off x="2980916" y="2306189"/>
        <a:ext cx="1382862" cy="1382862"/>
      </dsp:txXfrm>
    </dsp:sp>
    <dsp:sp modelId="{EE0758EC-A727-5A42-975F-F161058F0842}">
      <dsp:nvSpPr>
        <dsp:cNvPr id="0" name=""/>
        <dsp:cNvSpPr/>
      </dsp:nvSpPr>
      <dsp:spPr>
        <a:xfrm rot="16200000">
          <a:off x="934923" y="2306189"/>
          <a:ext cx="1955662" cy="195566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b="1" kern="1200" dirty="0"/>
            <a:t>ماذا يسمى </a:t>
          </a:r>
        </a:p>
      </dsp:txBody>
      <dsp:txXfrm rot="5400000">
        <a:off x="1507723" y="2306189"/>
        <a:ext cx="1382862" cy="1382862"/>
      </dsp:txXfrm>
    </dsp:sp>
    <dsp:sp modelId="{7D0E58D5-B498-FF4A-9CCD-B2B6CC93221E}">
      <dsp:nvSpPr>
        <dsp:cNvPr id="0" name=""/>
        <dsp:cNvSpPr/>
      </dsp:nvSpPr>
      <dsp:spPr>
        <a:xfrm>
          <a:off x="2598140" y="1854535"/>
          <a:ext cx="675222" cy="587150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DBD84-CDF2-1B44-856F-BD75AE4B63B7}">
      <dsp:nvSpPr>
        <dsp:cNvPr id="0" name=""/>
        <dsp:cNvSpPr/>
      </dsp:nvSpPr>
      <dsp:spPr>
        <a:xfrm rot="10800000">
          <a:off x="2598140" y="2080362"/>
          <a:ext cx="675222" cy="587150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6E5EE-E00A-CF4F-B07B-4E880000816D}">
      <dsp:nvSpPr>
        <dsp:cNvPr id="0" name=""/>
        <dsp:cNvSpPr/>
      </dsp:nvSpPr>
      <dsp:spPr>
        <a:xfrm>
          <a:off x="3640331" y="3074001"/>
          <a:ext cx="2231171" cy="14452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285750" lvl="1" indent="-285750" algn="r" defTabSz="1955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4400" b="1" kern="1200" dirty="0"/>
        </a:p>
      </dsp:txBody>
      <dsp:txXfrm>
        <a:off x="4341431" y="3467072"/>
        <a:ext cx="1498323" cy="1020473"/>
      </dsp:txXfrm>
    </dsp:sp>
    <dsp:sp modelId="{79DAE714-F691-DC4A-8D87-D98E949F216F}">
      <dsp:nvSpPr>
        <dsp:cNvPr id="0" name=""/>
        <dsp:cNvSpPr/>
      </dsp:nvSpPr>
      <dsp:spPr>
        <a:xfrm>
          <a:off x="0" y="3074001"/>
          <a:ext cx="2231171" cy="14452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285750" lvl="1" indent="-285750" algn="r" defTabSz="1955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4400" b="1" kern="1200" dirty="0"/>
        </a:p>
      </dsp:txBody>
      <dsp:txXfrm>
        <a:off x="31748" y="3467072"/>
        <a:ext cx="1498323" cy="1020473"/>
      </dsp:txXfrm>
    </dsp:sp>
    <dsp:sp modelId="{C9A75DF7-7635-0041-980B-B3BFA288E5C8}">
      <dsp:nvSpPr>
        <dsp:cNvPr id="0" name=""/>
        <dsp:cNvSpPr/>
      </dsp:nvSpPr>
      <dsp:spPr>
        <a:xfrm>
          <a:off x="3640331" y="2753"/>
          <a:ext cx="2231171" cy="14452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285750" lvl="1" indent="-285750" algn="r" defTabSz="1955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4400" b="1" kern="1200" dirty="0"/>
        </a:p>
      </dsp:txBody>
      <dsp:txXfrm>
        <a:off x="4341431" y="34501"/>
        <a:ext cx="1498323" cy="1020473"/>
      </dsp:txXfrm>
    </dsp:sp>
    <dsp:sp modelId="{E3FA7DAB-C346-8647-B03F-907BE8BB3D6F}">
      <dsp:nvSpPr>
        <dsp:cNvPr id="0" name=""/>
        <dsp:cNvSpPr/>
      </dsp:nvSpPr>
      <dsp:spPr>
        <a:xfrm>
          <a:off x="0" y="2753"/>
          <a:ext cx="2231171" cy="1445293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t" anchorCtr="0">
          <a:noAutofit/>
        </a:bodyPr>
        <a:lstStyle/>
        <a:p>
          <a:pPr marL="285750" lvl="1" indent="-285750" algn="r" defTabSz="19558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4400" b="1" kern="1200" dirty="0"/>
        </a:p>
      </dsp:txBody>
      <dsp:txXfrm>
        <a:off x="31748" y="34501"/>
        <a:ext cx="1498323" cy="1020473"/>
      </dsp:txXfrm>
    </dsp:sp>
    <dsp:sp modelId="{C62F9A40-3036-4041-BA85-A025A6E5CDBA}">
      <dsp:nvSpPr>
        <dsp:cNvPr id="0" name=""/>
        <dsp:cNvSpPr/>
      </dsp:nvSpPr>
      <dsp:spPr>
        <a:xfrm>
          <a:off x="934923" y="260196"/>
          <a:ext cx="1955662" cy="195566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b="1" kern="1200" dirty="0"/>
            <a:t>حكمه </a:t>
          </a:r>
        </a:p>
      </dsp:txBody>
      <dsp:txXfrm>
        <a:off x="1507723" y="832996"/>
        <a:ext cx="1382862" cy="1382862"/>
      </dsp:txXfrm>
    </dsp:sp>
    <dsp:sp modelId="{257FF044-D369-964B-857D-D9DE34F46713}">
      <dsp:nvSpPr>
        <dsp:cNvPr id="0" name=""/>
        <dsp:cNvSpPr/>
      </dsp:nvSpPr>
      <dsp:spPr>
        <a:xfrm rot="5400000">
          <a:off x="2980916" y="260196"/>
          <a:ext cx="1955662" cy="195566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b="1" kern="1200" dirty="0"/>
            <a:t>المعنى</a:t>
          </a:r>
        </a:p>
      </dsp:txBody>
      <dsp:txXfrm rot="-5400000">
        <a:off x="2980916" y="832996"/>
        <a:ext cx="1382862" cy="1382862"/>
      </dsp:txXfrm>
    </dsp:sp>
    <dsp:sp modelId="{ED8CB4C6-6797-7040-9EDE-A2C05426B7FB}">
      <dsp:nvSpPr>
        <dsp:cNvPr id="0" name=""/>
        <dsp:cNvSpPr/>
      </dsp:nvSpPr>
      <dsp:spPr>
        <a:xfrm rot="10800000">
          <a:off x="2980916" y="2306189"/>
          <a:ext cx="1955662" cy="195566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b="1" kern="1200" dirty="0"/>
            <a:t>أمثلة</a:t>
          </a:r>
        </a:p>
      </dsp:txBody>
      <dsp:txXfrm rot="10800000">
        <a:off x="2980916" y="2306189"/>
        <a:ext cx="1382862" cy="1382862"/>
      </dsp:txXfrm>
    </dsp:sp>
    <dsp:sp modelId="{EE0758EC-A727-5A42-975F-F161058F0842}">
      <dsp:nvSpPr>
        <dsp:cNvPr id="0" name=""/>
        <dsp:cNvSpPr/>
      </dsp:nvSpPr>
      <dsp:spPr>
        <a:xfrm rot="16200000">
          <a:off x="934923" y="2306189"/>
          <a:ext cx="1955662" cy="195566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400" b="1" kern="1200" dirty="0"/>
            <a:t>دليله</a:t>
          </a:r>
        </a:p>
      </dsp:txBody>
      <dsp:txXfrm rot="5400000">
        <a:off x="1507723" y="2306189"/>
        <a:ext cx="1382862" cy="1382862"/>
      </dsp:txXfrm>
    </dsp:sp>
    <dsp:sp modelId="{7D0E58D5-B498-FF4A-9CCD-B2B6CC93221E}">
      <dsp:nvSpPr>
        <dsp:cNvPr id="0" name=""/>
        <dsp:cNvSpPr/>
      </dsp:nvSpPr>
      <dsp:spPr>
        <a:xfrm>
          <a:off x="2598140" y="1854535"/>
          <a:ext cx="675222" cy="587150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DBD84-CDF2-1B44-856F-BD75AE4B63B7}">
      <dsp:nvSpPr>
        <dsp:cNvPr id="0" name=""/>
        <dsp:cNvSpPr/>
      </dsp:nvSpPr>
      <dsp:spPr>
        <a:xfrm rot="10800000">
          <a:off x="2598140" y="2080362"/>
          <a:ext cx="675222" cy="587150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680C2-3135-944C-A3D4-75AA119DCBD7}">
      <dsp:nvSpPr>
        <dsp:cNvPr id="0" name=""/>
        <dsp:cNvSpPr/>
      </dsp:nvSpPr>
      <dsp:spPr>
        <a:xfrm rot="16200000">
          <a:off x="940659" y="-940659"/>
          <a:ext cx="2182681" cy="40640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chemeClr val="tx1"/>
              </a:solidFill>
            </a:rPr>
            <a:t>-هل تكفر الذنوب الكبائر-أم مقتصرة على تكفير الصغائر؟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 dirty="0"/>
        </a:p>
      </dsp:txBody>
      <dsp:txXfrm rot="5400000">
        <a:off x="0" y="0"/>
        <a:ext cx="4064000" cy="1637011"/>
      </dsp:txXfrm>
    </dsp:sp>
    <dsp:sp modelId="{020FAA73-43B2-BC42-9664-0D18C8C34BA1}">
      <dsp:nvSpPr>
        <dsp:cNvPr id="0" name=""/>
        <dsp:cNvSpPr/>
      </dsp:nvSpPr>
      <dsp:spPr>
        <a:xfrm>
          <a:off x="4064000" y="0"/>
          <a:ext cx="4064000" cy="2182681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chemeClr val="tx1"/>
              </a:solidFill>
            </a:rPr>
            <a:t>-عددي مكفرات الذنوب الواردة في الحديث ؟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 dirty="0"/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 dirty="0"/>
        </a:p>
      </dsp:txBody>
      <dsp:txXfrm>
        <a:off x="4064000" y="0"/>
        <a:ext cx="4064000" cy="1637011"/>
      </dsp:txXfrm>
    </dsp:sp>
    <dsp:sp modelId="{4F46F57D-C32F-F74C-840D-3B454170291D}">
      <dsp:nvSpPr>
        <dsp:cNvPr id="0" name=""/>
        <dsp:cNvSpPr/>
      </dsp:nvSpPr>
      <dsp:spPr>
        <a:xfrm rot="10800000">
          <a:off x="0" y="2182681"/>
          <a:ext cx="4064000" cy="2182681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chemeClr val="tx1"/>
              </a:solidFill>
            </a:rPr>
            <a:t>-عددي مكفرات ذنوب أخرى؟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 dirty="0"/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 dirty="0"/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 dirty="0"/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 dirty="0"/>
        </a:p>
      </dsp:txBody>
      <dsp:txXfrm rot="10800000">
        <a:off x="0" y="2728351"/>
        <a:ext cx="4064000" cy="1637011"/>
      </dsp:txXfrm>
    </dsp:sp>
    <dsp:sp modelId="{D3E9A428-A36E-D641-81BF-6B69D64370B8}">
      <dsp:nvSpPr>
        <dsp:cNvPr id="0" name=""/>
        <dsp:cNvSpPr/>
      </dsp:nvSpPr>
      <dsp:spPr>
        <a:xfrm rot="5400000">
          <a:off x="5004659" y="1242022"/>
          <a:ext cx="2182681" cy="4064000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chemeClr val="tx1"/>
              </a:solidFill>
            </a:rPr>
            <a:t>-هل مكفرات الذنوب محصورة  على ماذكر في الحديث فقط؟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</dsp:txBody>
      <dsp:txXfrm rot="-5400000">
        <a:off x="4064000" y="2728351"/>
        <a:ext cx="4064000" cy="1637011"/>
      </dsp:txXfrm>
    </dsp:sp>
    <dsp:sp modelId="{9D228F1B-F55F-794F-802B-D4B384D48F86}">
      <dsp:nvSpPr>
        <dsp:cNvPr id="0" name=""/>
        <dsp:cNvSpPr/>
      </dsp:nvSpPr>
      <dsp:spPr>
        <a:xfrm>
          <a:off x="2844799" y="1637011"/>
          <a:ext cx="2438400" cy="1091340"/>
        </a:xfrm>
        <a:prstGeom prst="round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kern="1200" dirty="0"/>
        </a:p>
      </dsp:txBody>
      <dsp:txXfrm>
        <a:off x="2898074" y="1690286"/>
        <a:ext cx="2331850" cy="9847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680C2-3135-944C-A3D4-75AA119DCBD7}">
      <dsp:nvSpPr>
        <dsp:cNvPr id="0" name=""/>
        <dsp:cNvSpPr/>
      </dsp:nvSpPr>
      <dsp:spPr>
        <a:xfrm rot="16200000">
          <a:off x="799745" y="-799745"/>
          <a:ext cx="2182681" cy="3782171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tx1"/>
              </a:solidFill>
            </a:rPr>
            <a:t>-عللي جاء التخصيص لهاتين الصلاتين  دون غيرهما؟</a:t>
          </a:r>
        </a:p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100" b="1" kern="1200" dirty="0">
            <a:solidFill>
              <a:schemeClr val="tx1"/>
            </a:solidFill>
          </a:endParaRPr>
        </a:p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100" kern="1200" dirty="0"/>
        </a:p>
      </dsp:txBody>
      <dsp:txXfrm rot="5400000">
        <a:off x="0" y="0"/>
        <a:ext cx="3782171" cy="1637011"/>
      </dsp:txXfrm>
    </dsp:sp>
    <dsp:sp modelId="{020FAA73-43B2-BC42-9664-0D18C8C34BA1}">
      <dsp:nvSpPr>
        <dsp:cNvPr id="0" name=""/>
        <dsp:cNvSpPr/>
      </dsp:nvSpPr>
      <dsp:spPr>
        <a:xfrm>
          <a:off x="3782171" y="0"/>
          <a:ext cx="3782171" cy="2182681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tx1"/>
              </a:solidFill>
            </a:rPr>
            <a:t>-خص الحديث صلاتين بالذكر .ما هما؟؟</a:t>
          </a:r>
        </a:p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100" kern="1200" dirty="0"/>
        </a:p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100" kern="1200" dirty="0"/>
        </a:p>
      </dsp:txBody>
      <dsp:txXfrm>
        <a:off x="3782171" y="0"/>
        <a:ext cx="3782171" cy="1637011"/>
      </dsp:txXfrm>
    </dsp:sp>
    <dsp:sp modelId="{4F46F57D-C32F-F74C-840D-3B454170291D}">
      <dsp:nvSpPr>
        <dsp:cNvPr id="0" name=""/>
        <dsp:cNvSpPr/>
      </dsp:nvSpPr>
      <dsp:spPr>
        <a:xfrm rot="10800000">
          <a:off x="0" y="2182681"/>
          <a:ext cx="3782171" cy="2182681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tx1"/>
              </a:solidFill>
            </a:rPr>
            <a:t>-ماهي فضائل المحافظة على صلاة الفجر في جماعة؟</a:t>
          </a:r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700" kern="1200" dirty="0"/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700" kern="1200" dirty="0"/>
        </a:p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700" kern="1200" dirty="0"/>
        </a:p>
      </dsp:txBody>
      <dsp:txXfrm rot="10800000">
        <a:off x="0" y="2728351"/>
        <a:ext cx="3782171" cy="1637011"/>
      </dsp:txXfrm>
    </dsp:sp>
    <dsp:sp modelId="{D3E9A428-A36E-D641-81BF-6B69D64370B8}">
      <dsp:nvSpPr>
        <dsp:cNvPr id="0" name=""/>
        <dsp:cNvSpPr/>
      </dsp:nvSpPr>
      <dsp:spPr>
        <a:xfrm rot="5400000">
          <a:off x="4581916" y="1382936"/>
          <a:ext cx="2182681" cy="3782171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solidFill>
                <a:schemeClr val="tx1"/>
              </a:solidFill>
            </a:rPr>
            <a:t>-من حافظ على صلاة الفجر في جماعة فهو (في ذمة الله).كيف يكون ذلك؟</a:t>
          </a: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800" b="1" kern="1200" dirty="0">
            <a:solidFill>
              <a:schemeClr val="tx1"/>
            </a:solidFill>
          </a:endParaRP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800" b="1" kern="1200" dirty="0">
            <a:solidFill>
              <a:schemeClr val="tx1"/>
            </a:solidFill>
          </a:endParaRPr>
        </a:p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800" b="1" kern="1200" dirty="0">
            <a:solidFill>
              <a:schemeClr val="tx1"/>
            </a:solidFill>
          </a:endParaRPr>
        </a:p>
      </dsp:txBody>
      <dsp:txXfrm rot="-5400000">
        <a:off x="3782171" y="2728351"/>
        <a:ext cx="3782171" cy="1637011"/>
      </dsp:txXfrm>
    </dsp:sp>
    <dsp:sp modelId="{9D228F1B-F55F-794F-802B-D4B384D48F86}">
      <dsp:nvSpPr>
        <dsp:cNvPr id="0" name=""/>
        <dsp:cNvSpPr/>
      </dsp:nvSpPr>
      <dsp:spPr>
        <a:xfrm>
          <a:off x="2647520" y="1637011"/>
          <a:ext cx="2269302" cy="1091340"/>
        </a:xfrm>
        <a:prstGeom prst="round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100" kern="1200" dirty="0"/>
        </a:p>
      </dsp:txBody>
      <dsp:txXfrm>
        <a:off x="2700795" y="1690286"/>
        <a:ext cx="2162752" cy="984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1A0851-DB2E-BFEA-1D8F-18442D7F1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E2E09F5-ED41-0651-F200-1E4B29053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9329861-1F94-0056-2425-78AEA7835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CA40-B731-724E-98FB-91ABC9BE5B93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0E5F28-A0E9-F87F-23E6-20188C77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7156BB-744A-0D88-0199-40A47AA51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E575-3D62-5B4F-9D8D-46757BDEC8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029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5FA257-60BC-008D-22DC-26C9A3595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56F6E65-381B-3AD1-4A79-789EC29E2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16518B3-E075-689D-2A19-E92B3F02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CA40-B731-724E-98FB-91ABC9BE5B93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C185C3-DA5D-128A-A4EA-6477F291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5F0BC2-6667-6D18-42FC-BE8B2D6C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E575-3D62-5B4F-9D8D-46757BDEC8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304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E24951C-6F9B-DC09-79CE-BFAEED6C8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2E02AD6-AD32-1845-7E19-449CCE1CB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917843-CF46-C5B6-9568-EB15A0AB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CA40-B731-724E-98FB-91ABC9BE5B93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41E5CF-B5C6-1DB4-7038-6AE6BD45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BE82043-C857-F0B5-E005-005F2FB3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E575-3D62-5B4F-9D8D-46757BDEC8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9911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6E5C74-6A12-809A-4BCE-7F29AE946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23CDF22-6AE9-5612-EF45-ED89C1762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B7EB63-4568-5B3E-1947-959648E45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CA40-B731-724E-98FB-91ABC9BE5B93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218921-31A6-A1A0-AD97-21528D4AF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2160649-459F-75E9-46AB-81A9060F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E575-3D62-5B4F-9D8D-46757BDEC8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149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E9B492-FB15-1CCF-81A8-D53891F9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D2CFADA-4368-5E5A-95EB-6B7C6D411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FD7A1C-99DD-D200-51E5-F91BA790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CA40-B731-724E-98FB-91ABC9BE5B93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AF21D8F-67BA-5BF9-A82F-894E670B1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9AFBCF5-4F1D-2C06-CF47-970849BB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E575-3D62-5B4F-9D8D-46757BDEC8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221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8CDCC6-E3C4-A693-29B6-606E969E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F46477-47DA-F1CB-8F2C-FF535CA13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F54C6D3-3D4C-CEE6-3344-087FD8796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8DCC71-9A2D-515A-FCEF-ECD5D4D87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CA40-B731-724E-98FB-91ABC9BE5B93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2C61C02-AF04-5F20-7D40-65E7F76E2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995292E-4AAD-9219-BA0C-8127D7AE2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E575-3D62-5B4F-9D8D-46757BDEC8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546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24D362-BB29-A3C4-D544-8F4D7951A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DB3CE4D-1147-C7C9-00A7-7E90B70BC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DDDAECF-0F23-5B24-024B-3710A9B76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D204C15-48F4-9E14-9F84-F033EE808F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457C8E2-3557-7E16-5507-B21255ED8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5152C55-F56A-096E-587F-30849EC64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CA40-B731-724E-98FB-91ABC9BE5B93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B5AF7E1-FEE3-2FB2-BE2C-6A41B82F8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11B3DD5-2134-2E44-9E40-CE76FADD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E575-3D62-5B4F-9D8D-46757BDEC8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569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8418FF-52B6-B199-2A0D-6358A6EE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97CCFE6-D0E6-FCDA-F977-6FE6AC41F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CA40-B731-724E-98FB-91ABC9BE5B93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F1E47FB-E8CF-BAE8-DFE0-9862ACAFE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1FFD271-AB9E-226D-61B6-9BB70AF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E575-3D62-5B4F-9D8D-46757BDEC8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2840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7D35732-8ED0-B0AB-A5B2-9ED6154CD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CA40-B731-724E-98FB-91ABC9BE5B93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5A10EC9-81BA-BD13-28AE-C71DD00D2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52CB29D-E576-BB82-A7BF-CF80495B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E575-3D62-5B4F-9D8D-46757BDEC8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142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E3AAEE-C69D-33B0-EB7F-0C137769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021BCE-A09F-DAE9-517B-955CCD5E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8C03D1B-5DB5-9F80-2462-7FC629313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04F0AB8-3A89-B814-E032-7D3CEB4F8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CA40-B731-724E-98FB-91ABC9BE5B93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6330247-4279-477E-029D-EC0C7B03F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D333225-B8CE-2087-08F9-90A68E13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E575-3D62-5B4F-9D8D-46757BDEC8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2445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181167-6E86-53CD-63C4-16AFBB2A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B10D164-E6D7-DED5-7858-BDB4BC713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ECA78AB-4659-52F6-AC63-8FB8006DC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3B5BCA7-CE3D-1280-288F-C861FE9A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CA40-B731-724E-98FB-91ABC9BE5B93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D0A535-3665-E3E5-D2D4-3A6790FA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51D005D-7F37-42F9-7920-62F0692E5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CE575-3D62-5B4F-9D8D-46757BDEC8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98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A3B8CB5-8EDD-8D53-722F-ABEC1AA3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41AA131-91EA-CE21-3F66-EDF9969B8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61D19-CF05-D64F-1004-7EE37141E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2CA40-B731-724E-98FB-91ABC9BE5B93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66E93-3897-19E9-5129-3A398DB18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60C8ED1-A090-C8C6-CAE7-7580448AD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CE575-3D62-5B4F-9D8D-46757BDEC83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857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1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3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56.png"/><Relationship Id="rId5" Type="http://schemas.openxmlformats.org/officeDocument/2006/relationships/image" Target="../media/image83.png"/><Relationship Id="rId10" Type="http://schemas.openxmlformats.org/officeDocument/2006/relationships/image" Target="../media/image59.png"/><Relationship Id="rId4" Type="http://schemas.openxmlformats.org/officeDocument/2006/relationships/image" Target="../media/image82.png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6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CDD34C-006C-45A6-79CA-D135C2D6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1997" y="1545024"/>
            <a:ext cx="10515600" cy="1325563"/>
          </a:xfrm>
        </p:spPr>
        <p:txBody>
          <a:bodyPr>
            <a:normAutofit/>
          </a:bodyPr>
          <a:lstStyle/>
          <a:p>
            <a:r>
              <a:rPr lang="ar-S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ملف أوراق العمل 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FC16933-76AE-9F55-964D-4DD9C132A7F4}"/>
              </a:ext>
            </a:extLst>
          </p:cNvPr>
          <p:cNvSpPr/>
          <p:nvPr/>
        </p:nvSpPr>
        <p:spPr>
          <a:xfrm>
            <a:off x="1313256" y="3352229"/>
            <a:ext cx="6572815" cy="182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متنوع المهارات و الأسئلة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مادة الدراسات الإسلامية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الصف الثاني متوسط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الفصل الدراسي الأول </a:t>
            </a: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3F20E468-76C1-BDD7-A925-6D5324073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47" y="2870587"/>
            <a:ext cx="3005247" cy="28758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1767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F240822D-E096-EDDB-CE3D-6523A9C052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9031504"/>
              </p:ext>
            </p:extLst>
          </p:nvPr>
        </p:nvGraphicFramePr>
        <p:xfrm>
          <a:off x="3666656" y="373927"/>
          <a:ext cx="8127999" cy="966072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542533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64655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70855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249956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54388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الصف </a:t>
                      </a:r>
                    </a:p>
                  </a:txBody>
                  <a:tcPr marL="85919" marR="85919" marT="42959" marB="42959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المادة</a:t>
                      </a:r>
                    </a:p>
                  </a:txBody>
                  <a:tcPr marL="85919" marR="85919" marT="42959" marB="42959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نوع النشاط </a:t>
                      </a:r>
                    </a:p>
                  </a:txBody>
                  <a:tcPr marL="85919" marR="85919" marT="42959" marB="42959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موضوع الدرس </a:t>
                      </a:r>
                    </a:p>
                  </a:txBody>
                  <a:tcPr marL="85919" marR="85919" marT="42959" marB="42959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11684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الثاني متوسط</a:t>
                      </a:r>
                    </a:p>
                  </a:txBody>
                  <a:tcPr marL="85919" marR="85919" marT="42959" marB="42959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توحيد </a:t>
                      </a:r>
                    </a:p>
                  </a:txBody>
                  <a:tcPr marL="85919" marR="85919" marT="42959" marB="42959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الاستنباط و التحليل </a:t>
                      </a:r>
                    </a:p>
                  </a:txBody>
                  <a:tcPr marL="85919" marR="85919" marT="42959" marB="42959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إرادة الدنيا بعمل الآخرة</a:t>
                      </a:r>
                    </a:p>
                  </a:txBody>
                  <a:tcPr marL="85919" marR="85919" marT="42959" marB="42959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C3572E7F-C925-715F-D30B-51DB8F3BB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6" y="241269"/>
            <a:ext cx="2042058" cy="1237423"/>
          </a:xfrm>
          <a:prstGeom prst="rect">
            <a:avLst/>
          </a:prstGeom>
        </p:spPr>
      </p:pic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A9D06A87-1079-EF58-C79A-DA5573AC3A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687055"/>
              </p:ext>
            </p:extLst>
          </p:nvPr>
        </p:nvGraphicFramePr>
        <p:xfrm>
          <a:off x="5997842" y="1651503"/>
          <a:ext cx="5871503" cy="452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جدول 11">
            <a:extLst>
              <a:ext uri="{FF2B5EF4-FFF2-40B4-BE49-F238E27FC236}">
                <a16:creationId xmlns:a16="http://schemas.microsoft.com/office/drawing/2014/main" id="{B965F47F-3664-6B8A-9A41-CF180343F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699744"/>
              </p:ext>
            </p:extLst>
          </p:nvPr>
        </p:nvGraphicFramePr>
        <p:xfrm>
          <a:off x="322655" y="3512791"/>
          <a:ext cx="5289912" cy="15595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22478">
                  <a:extLst>
                    <a:ext uri="{9D8B030D-6E8A-4147-A177-3AD203B41FA5}">
                      <a16:colId xmlns:a16="http://schemas.microsoft.com/office/drawing/2014/main" val="1145803936"/>
                    </a:ext>
                  </a:extLst>
                </a:gridCol>
                <a:gridCol w="1322478">
                  <a:extLst>
                    <a:ext uri="{9D8B030D-6E8A-4147-A177-3AD203B41FA5}">
                      <a16:colId xmlns:a16="http://schemas.microsoft.com/office/drawing/2014/main" val="1929830797"/>
                    </a:ext>
                  </a:extLst>
                </a:gridCol>
                <a:gridCol w="1322478">
                  <a:extLst>
                    <a:ext uri="{9D8B030D-6E8A-4147-A177-3AD203B41FA5}">
                      <a16:colId xmlns:a16="http://schemas.microsoft.com/office/drawing/2014/main" val="3919350588"/>
                    </a:ext>
                  </a:extLst>
                </a:gridCol>
                <a:gridCol w="1322478">
                  <a:extLst>
                    <a:ext uri="{9D8B030D-6E8A-4147-A177-3AD203B41FA5}">
                      <a16:colId xmlns:a16="http://schemas.microsoft.com/office/drawing/2014/main" val="23368215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540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أي من الحالات التالية يعد من إرادة الدنيا بعمل الآخرة: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التدريس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نشر العلم عبر وسائل التواصل لتكثير عدد المتابعين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نشر العلم لرفع الجهل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980669"/>
                  </a:ext>
                </a:extLst>
              </a:tr>
            </a:tbl>
          </a:graphicData>
        </a:graphic>
      </p:graphicFrame>
      <p:pic>
        <p:nvPicPr>
          <p:cNvPr id="12" name="صورة 12">
            <a:extLst>
              <a:ext uri="{FF2B5EF4-FFF2-40B4-BE49-F238E27FC236}">
                <a16:creationId xmlns:a16="http://schemas.microsoft.com/office/drawing/2014/main" id="{8C436AC4-E2F5-9C97-2979-5C88B3325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88" y="3429000"/>
            <a:ext cx="1079464" cy="8635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CE073B20-890F-3DFC-0ECD-07AD4DB7C5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03" y="1953057"/>
            <a:ext cx="980571" cy="980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85455215-F3AF-DE6C-790B-B0C3C59EA76D}"/>
              </a:ext>
            </a:extLst>
          </p:cNvPr>
          <p:cNvSpPr/>
          <p:nvPr/>
        </p:nvSpPr>
        <p:spPr>
          <a:xfrm>
            <a:off x="2288515" y="1953058"/>
            <a:ext cx="2499620" cy="11373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اختاري الإجابة الصحيحة: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73767B29-0AA7-F097-3CAA-9BD1FC1AC9BE}"/>
              </a:ext>
            </a:extLst>
          </p:cNvPr>
          <p:cNvSpPr/>
          <p:nvPr/>
        </p:nvSpPr>
        <p:spPr>
          <a:xfrm>
            <a:off x="285482" y="5206497"/>
            <a:ext cx="5364257" cy="14350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-ماحكم لمن يدفع له راتب لتدريس و لتحفيظ كتاب الله- مع ذكر السبب: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8FA03D2-FC5E-8C3C-7798-17A1F2137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6"/>
          <a:stretch/>
        </p:blipFill>
        <p:spPr>
          <a:xfrm>
            <a:off x="4788135" y="5675460"/>
            <a:ext cx="1035655" cy="966072"/>
          </a:xfrm>
          <a:prstGeom prst="rect">
            <a:avLst/>
          </a:prstGeom>
        </p:spPr>
      </p:pic>
      <p:pic>
        <p:nvPicPr>
          <p:cNvPr id="19" name="صورة 19">
            <a:extLst>
              <a:ext uri="{FF2B5EF4-FFF2-40B4-BE49-F238E27FC236}">
                <a16:creationId xmlns:a16="http://schemas.microsoft.com/office/drawing/2014/main" id="{5EA043D6-9E5E-8DA9-9748-829E3BAC9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2" y="2034420"/>
            <a:ext cx="1636591" cy="9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85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مادة التفسير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01F0E58A-52C8-D77E-6E7B-5A5DD823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45" y="1346200"/>
            <a:ext cx="4165600" cy="416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2074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632545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و 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سورة الجمعة (1-4)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21F0E971-496A-7B4E-8497-A0A8A5EDF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17" y="1479267"/>
            <a:ext cx="1831266" cy="1047486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E55D4F42-BABF-3434-822D-0A2079C6CDD0}"/>
              </a:ext>
            </a:extLst>
          </p:cNvPr>
          <p:cNvCxnSpPr>
            <a:cxnSpLocks/>
          </p:cNvCxnSpPr>
          <p:nvPr/>
        </p:nvCxnSpPr>
        <p:spPr>
          <a:xfrm flipV="1">
            <a:off x="8140119" y="1877292"/>
            <a:ext cx="1560391" cy="37404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موصل: منحني 18">
            <a:extLst>
              <a:ext uri="{FF2B5EF4-FFF2-40B4-BE49-F238E27FC236}">
                <a16:creationId xmlns:a16="http://schemas.microsoft.com/office/drawing/2014/main" id="{D323D250-F46C-F15F-633B-AD9925C76368}"/>
              </a:ext>
            </a:extLst>
          </p:cNvPr>
          <p:cNvCxnSpPr>
            <a:cxnSpLocks/>
          </p:cNvCxnSpPr>
          <p:nvPr/>
        </p:nvCxnSpPr>
        <p:spPr>
          <a:xfrm>
            <a:off x="8437113" y="3308067"/>
            <a:ext cx="1024728" cy="59313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موصل: منحني 22">
            <a:extLst>
              <a:ext uri="{FF2B5EF4-FFF2-40B4-BE49-F238E27FC236}">
                <a16:creationId xmlns:a16="http://schemas.microsoft.com/office/drawing/2014/main" id="{2B7ABE17-5604-2674-DA37-E499E2E0C55D}"/>
              </a:ext>
            </a:extLst>
          </p:cNvPr>
          <p:cNvCxnSpPr>
            <a:cxnSpLocks/>
          </p:cNvCxnSpPr>
          <p:nvPr/>
        </p:nvCxnSpPr>
        <p:spPr>
          <a:xfrm rot="10800000">
            <a:off x="3671684" y="1823270"/>
            <a:ext cx="1320297" cy="94757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3D624B76-8795-CEAA-5662-C32228F624F0}"/>
              </a:ext>
            </a:extLst>
          </p:cNvPr>
          <p:cNvSpPr/>
          <p:nvPr/>
        </p:nvSpPr>
        <p:spPr>
          <a:xfrm>
            <a:off x="9364358" y="1382655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بيني معنى ما تخته خط ماذكر درس مستفاد؟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281DEB1A-BA00-7B4F-78A2-7DE09CAB5EB7}"/>
              </a:ext>
            </a:extLst>
          </p:cNvPr>
          <p:cNvSpPr/>
          <p:nvPr/>
        </p:nvSpPr>
        <p:spPr>
          <a:xfrm>
            <a:off x="8696833" y="4038966"/>
            <a:ext cx="2568611" cy="606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-استخرجي اأالله وصفاته مع بيان معنى كل اسم؟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F1C6F954-EACD-1471-4882-34ACA6884DCD}"/>
              </a:ext>
            </a:extLst>
          </p:cNvPr>
          <p:cNvSpPr/>
          <p:nvPr/>
        </p:nvSpPr>
        <p:spPr>
          <a:xfrm>
            <a:off x="150892" y="1479267"/>
            <a:ext cx="3672794" cy="2282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-من هم الأميين – وماهي النعمة التي امتن الله عليهم بها؟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7E119BD1-B4DF-E6F9-F44E-7F125D3B8161}"/>
              </a:ext>
            </a:extLst>
          </p:cNvPr>
          <p:cNvSpPr/>
          <p:nvPr/>
        </p:nvSpPr>
        <p:spPr>
          <a:xfrm>
            <a:off x="1781486" y="3901205"/>
            <a:ext cx="2568611" cy="16893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 معنى ما تحته خط؟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47" name="صورة 41">
            <a:extLst>
              <a:ext uri="{FF2B5EF4-FFF2-40B4-BE49-F238E27FC236}">
                <a16:creationId xmlns:a16="http://schemas.microsoft.com/office/drawing/2014/main" id="{5C3AE45E-FE70-8570-312E-5C9F8F86C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37" y="2271001"/>
            <a:ext cx="792128" cy="792128"/>
          </a:xfrm>
          <a:prstGeom prst="rect">
            <a:avLst/>
          </a:prstGeom>
        </p:spPr>
      </p:pic>
      <p:pic>
        <p:nvPicPr>
          <p:cNvPr id="49" name="صورة 41">
            <a:extLst>
              <a:ext uri="{FF2B5EF4-FFF2-40B4-BE49-F238E27FC236}">
                <a16:creationId xmlns:a16="http://schemas.microsoft.com/office/drawing/2014/main" id="{E4E7AEB0-8421-5FE6-509E-F2D14D6FF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4" y="4108547"/>
            <a:ext cx="1025634" cy="1025634"/>
          </a:xfrm>
          <a:prstGeom prst="rect">
            <a:avLst/>
          </a:prstGeom>
        </p:spPr>
      </p:pic>
      <p:pic>
        <p:nvPicPr>
          <p:cNvPr id="50" name="صورة 50">
            <a:extLst>
              <a:ext uri="{FF2B5EF4-FFF2-40B4-BE49-F238E27FC236}">
                <a16:creationId xmlns:a16="http://schemas.microsoft.com/office/drawing/2014/main" id="{DB32B760-1533-82A6-59E3-4C9B94F85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695" y="3607519"/>
            <a:ext cx="725430" cy="725430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97D85AEA-01D8-B93C-4A42-630A064D9998}"/>
              </a:ext>
            </a:extLst>
          </p:cNvPr>
          <p:cNvSpPr/>
          <p:nvPr/>
        </p:nvSpPr>
        <p:spPr>
          <a:xfrm>
            <a:off x="5442943" y="4720102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بيني الشاهد على عموم رسالة نبينا محمد صلى الله عليه وسلم؟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2" name="صورة 5">
            <a:extLst>
              <a:ext uri="{FF2B5EF4-FFF2-40B4-BE49-F238E27FC236}">
                <a16:creationId xmlns:a16="http://schemas.microsoft.com/office/drawing/2014/main" id="{BD350FB8-706D-801E-9D6B-4689BC719F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75" y="1589207"/>
            <a:ext cx="3887845" cy="2811686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B3933406-22F1-BE58-2301-7E687233EC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4"/>
          <a:stretch/>
        </p:blipFill>
        <p:spPr>
          <a:xfrm>
            <a:off x="10226384" y="2678639"/>
            <a:ext cx="828311" cy="671274"/>
          </a:xfrm>
          <a:prstGeom prst="rect">
            <a:avLst/>
          </a:prstGeom>
        </p:spPr>
      </p:pic>
      <p:sp>
        <p:nvSpPr>
          <p:cNvPr id="14" name="علامة الطرح 13">
            <a:extLst>
              <a:ext uri="{FF2B5EF4-FFF2-40B4-BE49-F238E27FC236}">
                <a16:creationId xmlns:a16="http://schemas.microsoft.com/office/drawing/2014/main" id="{C88238FF-DBF7-ED7C-AE7D-EB2703C9F712}"/>
              </a:ext>
            </a:extLst>
          </p:cNvPr>
          <p:cNvSpPr/>
          <p:nvPr/>
        </p:nvSpPr>
        <p:spPr>
          <a:xfrm>
            <a:off x="7387615" y="2347947"/>
            <a:ext cx="831817" cy="110136"/>
          </a:xfrm>
          <a:prstGeom prst="mathMinus">
            <a:avLst>
              <a:gd name="adj1" fmla="val 6766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15" name="جدول 15">
            <a:extLst>
              <a:ext uri="{FF2B5EF4-FFF2-40B4-BE49-F238E27FC236}">
                <a16:creationId xmlns:a16="http://schemas.microsoft.com/office/drawing/2014/main" id="{DE917CEA-B258-C1F5-5462-FA5D3E274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602135"/>
              </p:ext>
            </p:extLst>
          </p:nvPr>
        </p:nvGraphicFramePr>
        <p:xfrm>
          <a:off x="8696833" y="4633772"/>
          <a:ext cx="3021848" cy="18542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10924">
                  <a:extLst>
                    <a:ext uri="{9D8B030D-6E8A-4147-A177-3AD203B41FA5}">
                      <a16:colId xmlns:a16="http://schemas.microsoft.com/office/drawing/2014/main" val="2299358170"/>
                    </a:ext>
                  </a:extLst>
                </a:gridCol>
                <a:gridCol w="1510924">
                  <a:extLst>
                    <a:ext uri="{9D8B030D-6E8A-4147-A177-3AD203B41FA5}">
                      <a16:colId xmlns:a16="http://schemas.microsoft.com/office/drawing/2014/main" val="2885093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الاسم أو الصفة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معناها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454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69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804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262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323700"/>
                  </a:ext>
                </a:extLst>
              </a:tr>
            </a:tbl>
          </a:graphicData>
        </a:graphic>
      </p:graphicFrame>
      <p:cxnSp>
        <p:nvCxnSpPr>
          <p:cNvPr id="27" name="موصل: منحني 26">
            <a:extLst>
              <a:ext uri="{FF2B5EF4-FFF2-40B4-BE49-F238E27FC236}">
                <a16:creationId xmlns:a16="http://schemas.microsoft.com/office/drawing/2014/main" id="{E93E18E1-41AC-504C-A56C-6ED22AAFEF3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159194" y="3109824"/>
            <a:ext cx="2936806" cy="75151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علامة الطرح 19">
            <a:extLst>
              <a:ext uri="{FF2B5EF4-FFF2-40B4-BE49-F238E27FC236}">
                <a16:creationId xmlns:a16="http://schemas.microsoft.com/office/drawing/2014/main" id="{EB4D7EAD-46C0-988E-46A0-ED1CE569A4AE}"/>
              </a:ext>
            </a:extLst>
          </p:cNvPr>
          <p:cNvSpPr/>
          <p:nvPr/>
        </p:nvSpPr>
        <p:spPr>
          <a:xfrm>
            <a:off x="5537995" y="3030828"/>
            <a:ext cx="831817" cy="110136"/>
          </a:xfrm>
          <a:prstGeom prst="mathMinus">
            <a:avLst>
              <a:gd name="adj1" fmla="val 6766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2" name="صورة 50">
            <a:extLst>
              <a:ext uri="{FF2B5EF4-FFF2-40B4-BE49-F238E27FC236}">
                <a16:creationId xmlns:a16="http://schemas.microsoft.com/office/drawing/2014/main" id="{9CC53765-7564-E709-DBCC-F10AA8A3B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98" y="5118191"/>
            <a:ext cx="1416824" cy="1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70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7">
            <a:extLst>
              <a:ext uri="{FF2B5EF4-FFF2-40B4-BE49-F238E27FC236}">
                <a16:creationId xmlns:a16="http://schemas.microsoft.com/office/drawing/2014/main" id="{23BA9B4D-C802-9764-990C-B983BD8B9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96" y="1382655"/>
            <a:ext cx="4064000" cy="3048000"/>
          </a:xfrm>
          <a:prstGeom prst="rect">
            <a:avLst/>
          </a:prstGeom>
        </p:spPr>
      </p:pic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472869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و 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سورة الجمعة (9-11)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E55D4F42-BABF-3434-822D-0A2079C6CDD0}"/>
              </a:ext>
            </a:extLst>
          </p:cNvPr>
          <p:cNvCxnSpPr>
            <a:cxnSpLocks/>
          </p:cNvCxnSpPr>
          <p:nvPr/>
        </p:nvCxnSpPr>
        <p:spPr>
          <a:xfrm flipV="1">
            <a:off x="8140119" y="1877292"/>
            <a:ext cx="1560391" cy="37404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موصل: منحني 18">
            <a:extLst>
              <a:ext uri="{FF2B5EF4-FFF2-40B4-BE49-F238E27FC236}">
                <a16:creationId xmlns:a16="http://schemas.microsoft.com/office/drawing/2014/main" id="{D323D250-F46C-F15F-633B-AD9925C76368}"/>
              </a:ext>
            </a:extLst>
          </p:cNvPr>
          <p:cNvCxnSpPr>
            <a:cxnSpLocks/>
          </p:cNvCxnSpPr>
          <p:nvPr/>
        </p:nvCxnSpPr>
        <p:spPr>
          <a:xfrm>
            <a:off x="7531980" y="2196892"/>
            <a:ext cx="1929861" cy="170431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موصل: منحني 22">
            <a:extLst>
              <a:ext uri="{FF2B5EF4-FFF2-40B4-BE49-F238E27FC236}">
                <a16:creationId xmlns:a16="http://schemas.microsoft.com/office/drawing/2014/main" id="{2B7ABE17-5604-2674-DA37-E499E2E0C55D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87973" y="2006983"/>
            <a:ext cx="1784248" cy="141682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3D624B76-8795-CEAA-5662-C32228F624F0}"/>
              </a:ext>
            </a:extLst>
          </p:cNvPr>
          <p:cNvSpPr/>
          <p:nvPr/>
        </p:nvSpPr>
        <p:spPr>
          <a:xfrm>
            <a:off x="9364358" y="1382655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بيني سبب النزول؟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281DEB1A-BA00-7B4F-78A2-7DE09CAB5EB7}"/>
              </a:ext>
            </a:extLst>
          </p:cNvPr>
          <p:cNvSpPr/>
          <p:nvPr/>
        </p:nvSpPr>
        <p:spPr>
          <a:xfrm>
            <a:off x="8696833" y="4038966"/>
            <a:ext cx="2568611" cy="6069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-استنبطي حكما عقديا بخصوص البيع و الشراء؟؟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F1C6F954-EACD-1471-4882-34ACA6884DCD}"/>
              </a:ext>
            </a:extLst>
          </p:cNvPr>
          <p:cNvSpPr/>
          <p:nvPr/>
        </p:nvSpPr>
        <p:spPr>
          <a:xfrm>
            <a:off x="150892" y="1479266"/>
            <a:ext cx="3672794" cy="39150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-استخرجي درساً مستفادآ في حضور المجالس من هذه الآية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47" name="صورة 41">
            <a:extLst>
              <a:ext uri="{FF2B5EF4-FFF2-40B4-BE49-F238E27FC236}">
                <a16:creationId xmlns:a16="http://schemas.microsoft.com/office/drawing/2014/main" id="{5C3AE45E-FE70-8570-312E-5C9F8F86C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37" y="2271001"/>
            <a:ext cx="792128" cy="792128"/>
          </a:xfrm>
          <a:prstGeom prst="rect">
            <a:avLst/>
          </a:prstGeom>
        </p:spPr>
      </p:pic>
      <p:pic>
        <p:nvPicPr>
          <p:cNvPr id="50" name="صورة 50">
            <a:extLst>
              <a:ext uri="{FF2B5EF4-FFF2-40B4-BE49-F238E27FC236}">
                <a16:creationId xmlns:a16="http://schemas.microsoft.com/office/drawing/2014/main" id="{DB32B760-1533-82A6-59E3-4C9B94F85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695" y="3607519"/>
            <a:ext cx="725430" cy="725430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97D85AEA-01D8-B93C-4A42-630A064D9998}"/>
              </a:ext>
            </a:extLst>
          </p:cNvPr>
          <p:cNvSpPr/>
          <p:nvPr/>
        </p:nvSpPr>
        <p:spPr>
          <a:xfrm>
            <a:off x="5442943" y="4720102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مثلي للمجالس المستحبة التي يفضل الانشغال بها عن مجالس اللهو؟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B3933406-22F1-BE58-2301-7E687233EC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4"/>
          <a:stretch/>
        </p:blipFill>
        <p:spPr>
          <a:xfrm>
            <a:off x="10226384" y="2678639"/>
            <a:ext cx="828311" cy="671274"/>
          </a:xfrm>
          <a:prstGeom prst="rect">
            <a:avLst/>
          </a:prstGeom>
        </p:spPr>
      </p:pic>
      <p:sp>
        <p:nvSpPr>
          <p:cNvPr id="14" name="علامة الطرح 13">
            <a:extLst>
              <a:ext uri="{FF2B5EF4-FFF2-40B4-BE49-F238E27FC236}">
                <a16:creationId xmlns:a16="http://schemas.microsoft.com/office/drawing/2014/main" id="{C88238FF-DBF7-ED7C-AE7D-EB2703C9F712}"/>
              </a:ext>
            </a:extLst>
          </p:cNvPr>
          <p:cNvSpPr/>
          <p:nvPr/>
        </p:nvSpPr>
        <p:spPr>
          <a:xfrm>
            <a:off x="4463813" y="2271001"/>
            <a:ext cx="3755620" cy="187082"/>
          </a:xfrm>
          <a:prstGeom prst="mathMinus">
            <a:avLst>
              <a:gd name="adj1" fmla="val 6766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علامة الطرح 19">
            <a:extLst>
              <a:ext uri="{FF2B5EF4-FFF2-40B4-BE49-F238E27FC236}">
                <a16:creationId xmlns:a16="http://schemas.microsoft.com/office/drawing/2014/main" id="{EB4D7EAD-46C0-988E-46A0-ED1CE569A4AE}"/>
              </a:ext>
            </a:extLst>
          </p:cNvPr>
          <p:cNvSpPr/>
          <p:nvPr/>
        </p:nvSpPr>
        <p:spPr>
          <a:xfrm>
            <a:off x="4350097" y="3675069"/>
            <a:ext cx="2865029" cy="141794"/>
          </a:xfrm>
          <a:prstGeom prst="mathMinus">
            <a:avLst>
              <a:gd name="adj1" fmla="val 6766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2" name="صورة 50">
            <a:extLst>
              <a:ext uri="{FF2B5EF4-FFF2-40B4-BE49-F238E27FC236}">
                <a16:creationId xmlns:a16="http://schemas.microsoft.com/office/drawing/2014/main" id="{9CC53765-7564-E709-DBCC-F10AA8A3B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98" y="5222389"/>
            <a:ext cx="1312625" cy="1312625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E17B7AB-2C7C-21DB-9A16-96593BB7CB04}"/>
              </a:ext>
            </a:extLst>
          </p:cNvPr>
          <p:cNvSpPr/>
          <p:nvPr/>
        </p:nvSpPr>
        <p:spPr>
          <a:xfrm>
            <a:off x="9211514" y="4621364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90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155707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و 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سورة المنافقون (1-4)-(٥-٨)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3D624B76-8795-CEAA-5662-C32228F624F0}"/>
              </a:ext>
            </a:extLst>
          </p:cNvPr>
          <p:cNvSpPr/>
          <p:nvPr/>
        </p:nvSpPr>
        <p:spPr>
          <a:xfrm>
            <a:off x="9364358" y="1382655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عددي صفات المنافقين من الآيات؟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281DEB1A-BA00-7B4F-78A2-7DE09CAB5EB7}"/>
              </a:ext>
            </a:extLst>
          </p:cNvPr>
          <p:cNvSpPr/>
          <p:nvPr/>
        </p:nvSpPr>
        <p:spPr>
          <a:xfrm>
            <a:off x="9150597" y="4012963"/>
            <a:ext cx="2568611" cy="6712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ماهي الوسيلة التي اتخذها المنافقون لنجاة من العقوبة؟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F1C6F954-EACD-1471-4882-34ACA6884DCD}"/>
              </a:ext>
            </a:extLst>
          </p:cNvPr>
          <p:cNvSpPr/>
          <p:nvPr/>
        </p:nvSpPr>
        <p:spPr>
          <a:xfrm>
            <a:off x="288950" y="1520345"/>
            <a:ext cx="3672794" cy="11893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-ماهي وسيلة المنافقين في خداع المؤمنين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47" name="صورة 41">
            <a:extLst>
              <a:ext uri="{FF2B5EF4-FFF2-40B4-BE49-F238E27FC236}">
                <a16:creationId xmlns:a16="http://schemas.microsoft.com/office/drawing/2014/main" id="{5C3AE45E-FE70-8570-312E-5C9F8F86C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75" y="2371605"/>
            <a:ext cx="792128" cy="792128"/>
          </a:xfrm>
          <a:prstGeom prst="rect">
            <a:avLst/>
          </a:prstGeom>
        </p:spPr>
      </p:pic>
      <p:pic>
        <p:nvPicPr>
          <p:cNvPr id="50" name="صورة 50">
            <a:extLst>
              <a:ext uri="{FF2B5EF4-FFF2-40B4-BE49-F238E27FC236}">
                <a16:creationId xmlns:a16="http://schemas.microsoft.com/office/drawing/2014/main" id="{DB32B760-1533-82A6-59E3-4C9B94F85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501" y="3601504"/>
            <a:ext cx="535427" cy="535427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97D85AEA-01D8-B93C-4A42-630A064D9998}"/>
              </a:ext>
            </a:extLst>
          </p:cNvPr>
          <p:cNvSpPr/>
          <p:nvPr/>
        </p:nvSpPr>
        <p:spPr>
          <a:xfrm>
            <a:off x="5335922" y="4684237"/>
            <a:ext cx="342469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-بماذا شبه الله المنافقون في عدم انتفاعهم بالموعظة؟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B3933406-22F1-BE58-2301-7E687233EC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4"/>
          <a:stretch/>
        </p:blipFill>
        <p:spPr>
          <a:xfrm>
            <a:off x="10226384" y="2678639"/>
            <a:ext cx="828311" cy="671274"/>
          </a:xfrm>
          <a:prstGeom prst="rect">
            <a:avLst/>
          </a:prstGeom>
        </p:spPr>
      </p:pic>
      <p:pic>
        <p:nvPicPr>
          <p:cNvPr id="22" name="صورة 50">
            <a:extLst>
              <a:ext uri="{FF2B5EF4-FFF2-40B4-BE49-F238E27FC236}">
                <a16:creationId xmlns:a16="http://schemas.microsoft.com/office/drawing/2014/main" id="{9CC53765-7564-E709-DBCC-F10AA8A3B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98" y="5222389"/>
            <a:ext cx="1312625" cy="1312625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E17B7AB-2C7C-21DB-9A16-96593BB7CB04}"/>
              </a:ext>
            </a:extLst>
          </p:cNvPr>
          <p:cNvSpPr/>
          <p:nvPr/>
        </p:nvSpPr>
        <p:spPr>
          <a:xfrm>
            <a:off x="9211514" y="4621364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9A2FEA93-B962-08FE-606C-9BC571EF3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19" y="1346945"/>
            <a:ext cx="2290191" cy="3236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جدول 15">
            <a:extLst>
              <a:ext uri="{FF2B5EF4-FFF2-40B4-BE49-F238E27FC236}">
                <a16:creationId xmlns:a16="http://schemas.microsoft.com/office/drawing/2014/main" id="{7E264FA3-3107-4C91-EDF3-023DE3795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731940"/>
              </p:ext>
            </p:extLst>
          </p:nvPr>
        </p:nvGraphicFramePr>
        <p:xfrm>
          <a:off x="668443" y="5239719"/>
          <a:ext cx="3021848" cy="11125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10924">
                  <a:extLst>
                    <a:ext uri="{9D8B030D-6E8A-4147-A177-3AD203B41FA5}">
                      <a16:colId xmlns:a16="http://schemas.microsoft.com/office/drawing/2014/main" val="2299358170"/>
                    </a:ext>
                  </a:extLst>
                </a:gridCol>
                <a:gridCol w="1510924">
                  <a:extLst>
                    <a:ext uri="{9D8B030D-6E8A-4147-A177-3AD203B41FA5}">
                      <a16:colId xmlns:a16="http://schemas.microsoft.com/office/drawing/2014/main" val="2885093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الكلمة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معناها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454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جنة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69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يؤفكون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804138"/>
                  </a:ext>
                </a:extLst>
              </a:tr>
            </a:tbl>
          </a:graphicData>
        </a:graphic>
      </p:graphicFrame>
      <p:pic>
        <p:nvPicPr>
          <p:cNvPr id="9" name="صورة 11">
            <a:extLst>
              <a:ext uri="{FF2B5EF4-FFF2-40B4-BE49-F238E27FC236}">
                <a16:creationId xmlns:a16="http://schemas.microsoft.com/office/drawing/2014/main" id="{C25BF08B-5257-E8B6-C162-06DD9FFB45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72"/>
          <a:stretch/>
        </p:blipFill>
        <p:spPr>
          <a:xfrm>
            <a:off x="2572312" y="4338684"/>
            <a:ext cx="1422400" cy="883705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3363E88A-371C-D76F-4675-0EBF99D0C6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82"/>
          <a:stretch/>
        </p:blipFill>
        <p:spPr>
          <a:xfrm>
            <a:off x="4034172" y="1347649"/>
            <a:ext cx="2603500" cy="3236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73C34FA-D0C1-D62C-3DD8-31A0C036829A}"/>
              </a:ext>
            </a:extLst>
          </p:cNvPr>
          <p:cNvSpPr/>
          <p:nvPr/>
        </p:nvSpPr>
        <p:spPr>
          <a:xfrm>
            <a:off x="361378" y="4293583"/>
            <a:ext cx="3672794" cy="20586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-ماهي وسيلة المنافقين في خداع المؤمنين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D567B75-B2E5-AC74-A5AD-B0B37F0E2FCD}"/>
              </a:ext>
            </a:extLst>
          </p:cNvPr>
          <p:cNvSpPr/>
          <p:nvPr/>
        </p:nvSpPr>
        <p:spPr>
          <a:xfrm>
            <a:off x="274541" y="2854145"/>
            <a:ext cx="3672794" cy="11893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-كيف عاقب الله المنافقين على سؤ صنيعهم؟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00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E466B22C-F34B-4C6F-C805-808269FD00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9631769"/>
              </p:ext>
            </p:extLst>
          </p:nvPr>
        </p:nvGraphicFramePr>
        <p:xfrm>
          <a:off x="2703464" y="365125"/>
          <a:ext cx="9291623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763366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8844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81427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85838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و 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سورة الحج (١-٤)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F179D142-E61B-7144-09C0-E77DAE5B2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E01DE957-C929-B15C-CAD1-181B55930B6A}"/>
              </a:ext>
            </a:extLst>
          </p:cNvPr>
          <p:cNvSpPr/>
          <p:nvPr/>
        </p:nvSpPr>
        <p:spPr>
          <a:xfrm>
            <a:off x="9912036" y="1713620"/>
            <a:ext cx="1828800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معنى التقوى؟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69E0D2C-A794-E319-F897-7FC2082D1CF0}"/>
              </a:ext>
            </a:extLst>
          </p:cNvPr>
          <p:cNvSpPr/>
          <p:nvPr/>
        </p:nvSpPr>
        <p:spPr>
          <a:xfrm>
            <a:off x="9912036" y="3701862"/>
            <a:ext cx="1828800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-مامعنى زلزلة الساعة؟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1" name="صورة 11">
            <a:extLst>
              <a:ext uri="{FF2B5EF4-FFF2-40B4-BE49-F238E27FC236}">
                <a16:creationId xmlns:a16="http://schemas.microsoft.com/office/drawing/2014/main" id="{136EFCCA-E4EA-58A2-90EB-B853F0061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4" y="1571719"/>
            <a:ext cx="2307818" cy="2307818"/>
          </a:xfrm>
          <a:prstGeom prst="rect">
            <a:avLst/>
          </a:prstGeom>
        </p:spPr>
      </p:pic>
      <p:graphicFrame>
        <p:nvGraphicFramePr>
          <p:cNvPr id="12" name="جدول 12">
            <a:extLst>
              <a:ext uri="{FF2B5EF4-FFF2-40B4-BE49-F238E27FC236}">
                <a16:creationId xmlns:a16="http://schemas.microsoft.com/office/drawing/2014/main" id="{9BC3CA65-64DC-94CF-8FE9-7AAD3B86C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176301"/>
              </p:ext>
            </p:extLst>
          </p:nvPr>
        </p:nvGraphicFramePr>
        <p:xfrm>
          <a:off x="4969723" y="4962303"/>
          <a:ext cx="4526730" cy="153057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08910">
                  <a:extLst>
                    <a:ext uri="{9D8B030D-6E8A-4147-A177-3AD203B41FA5}">
                      <a16:colId xmlns:a16="http://schemas.microsoft.com/office/drawing/2014/main" val="1219890703"/>
                    </a:ext>
                  </a:extLst>
                </a:gridCol>
                <a:gridCol w="1508910">
                  <a:extLst>
                    <a:ext uri="{9D8B030D-6E8A-4147-A177-3AD203B41FA5}">
                      <a16:colId xmlns:a16="http://schemas.microsoft.com/office/drawing/2014/main" val="2112773343"/>
                    </a:ext>
                  </a:extLst>
                </a:gridCol>
                <a:gridCol w="1508910">
                  <a:extLst>
                    <a:ext uri="{9D8B030D-6E8A-4147-A177-3AD203B41FA5}">
                      <a16:colId xmlns:a16="http://schemas.microsoft.com/office/drawing/2014/main" val="1147526490"/>
                    </a:ext>
                  </a:extLst>
                </a:gridCol>
              </a:tblGrid>
              <a:tr h="76528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الحامل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المرضع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الناس – وسبب التشبيه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077604"/>
                  </a:ext>
                </a:extLst>
              </a:tr>
              <a:tr h="765286"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995168"/>
                  </a:ext>
                </a:extLst>
              </a:tr>
            </a:tbl>
          </a:graphicData>
        </a:graphic>
      </p:graphicFrame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C555F22-06CB-66AC-4E0F-5DE75713A08A}"/>
              </a:ext>
            </a:extLst>
          </p:cNvPr>
          <p:cNvSpPr/>
          <p:nvPr/>
        </p:nvSpPr>
        <p:spPr>
          <a:xfrm>
            <a:off x="5199252" y="3934148"/>
            <a:ext cx="4067672" cy="10281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صفي أحوال الناس يوم القيامة حسب الجدول؟؟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96BA6DEA-21ED-0B91-223A-F6EF6984473B}"/>
              </a:ext>
            </a:extLst>
          </p:cNvPr>
          <p:cNvSpPr/>
          <p:nvPr/>
        </p:nvSpPr>
        <p:spPr>
          <a:xfrm>
            <a:off x="973248" y="1873062"/>
            <a:ext cx="4226004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 استدلي على النهي عن الجدال بغير علم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BB64663-5D79-9CB9-0594-0CE027885C97}"/>
              </a:ext>
            </a:extLst>
          </p:cNvPr>
          <p:cNvSpPr/>
          <p:nvPr/>
        </p:nvSpPr>
        <p:spPr>
          <a:xfrm>
            <a:off x="742123" y="4181644"/>
            <a:ext cx="3695656" cy="15305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 ما هي الآثار السيئة لاتباع خطوات الشيطان؟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9" name="صورة 19">
            <a:extLst>
              <a:ext uri="{FF2B5EF4-FFF2-40B4-BE49-F238E27FC236}">
                <a16:creationId xmlns:a16="http://schemas.microsoft.com/office/drawing/2014/main" id="{EAD78742-762A-9910-668E-563D4E05E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584" y="2273384"/>
            <a:ext cx="1276903" cy="1028156"/>
          </a:xfrm>
          <a:prstGeom prst="rect">
            <a:avLst/>
          </a:prstGeom>
        </p:spPr>
      </p:pic>
      <p:pic>
        <p:nvPicPr>
          <p:cNvPr id="21" name="صورة 6">
            <a:extLst>
              <a:ext uri="{FF2B5EF4-FFF2-40B4-BE49-F238E27FC236}">
                <a16:creationId xmlns:a16="http://schemas.microsoft.com/office/drawing/2014/main" id="{BD1865BE-BF7C-8E63-FA64-76EB0E76FF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4"/>
          <a:stretch/>
        </p:blipFill>
        <p:spPr>
          <a:xfrm>
            <a:off x="5334867" y="4291029"/>
            <a:ext cx="828311" cy="671274"/>
          </a:xfrm>
          <a:prstGeom prst="rect">
            <a:avLst/>
          </a:prstGeom>
        </p:spPr>
      </p:pic>
      <p:pic>
        <p:nvPicPr>
          <p:cNvPr id="23" name="صورة 41">
            <a:extLst>
              <a:ext uri="{FF2B5EF4-FFF2-40B4-BE49-F238E27FC236}">
                <a16:creationId xmlns:a16="http://schemas.microsoft.com/office/drawing/2014/main" id="{73DA9970-EA47-C996-ECDC-CC8A22AAC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24" y="2410319"/>
            <a:ext cx="792128" cy="792128"/>
          </a:xfrm>
          <a:prstGeom prst="rect">
            <a:avLst/>
          </a:prstGeom>
        </p:spPr>
      </p:pic>
      <p:pic>
        <p:nvPicPr>
          <p:cNvPr id="27" name="صورة 50">
            <a:extLst>
              <a:ext uri="{FF2B5EF4-FFF2-40B4-BE49-F238E27FC236}">
                <a16:creationId xmlns:a16="http://schemas.microsoft.com/office/drawing/2014/main" id="{E6C4641E-7DCD-6728-BF61-B71E733C3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38" y="5096725"/>
            <a:ext cx="1312625" cy="13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6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1679C757-1DF3-F0ED-1268-B78A99D216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104859"/>
              </p:ext>
            </p:extLst>
          </p:nvPr>
        </p:nvGraphicFramePr>
        <p:xfrm>
          <a:off x="3244159" y="253843"/>
          <a:ext cx="8700631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51207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2557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74480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54937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و 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سورة الحج (٢٥-٢٩)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1A43F7AB-AE3D-3FF6-350E-CD87FF962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63" y="253843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893FFD26-3E26-F1CB-A56E-AD608510D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7" t="18395" r="32967" b="34816"/>
          <a:stretch/>
        </p:blipFill>
        <p:spPr>
          <a:xfrm>
            <a:off x="4295367" y="1634652"/>
            <a:ext cx="4431167" cy="4229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3534547A-ACBD-7F0C-728D-620CA95C17AD}"/>
              </a:ext>
            </a:extLst>
          </p:cNvPr>
          <p:cNvCxnSpPr>
            <a:cxnSpLocks/>
          </p:cNvCxnSpPr>
          <p:nvPr/>
        </p:nvCxnSpPr>
        <p:spPr>
          <a:xfrm>
            <a:off x="7375179" y="2644114"/>
            <a:ext cx="20806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ADA3182B-5FE1-3790-DFCF-4BA0907BC688}"/>
              </a:ext>
            </a:extLst>
          </p:cNvPr>
          <p:cNvCxnSpPr>
            <a:cxnSpLocks/>
          </p:cNvCxnSpPr>
          <p:nvPr/>
        </p:nvCxnSpPr>
        <p:spPr>
          <a:xfrm flipH="1">
            <a:off x="3822574" y="2644114"/>
            <a:ext cx="1590957" cy="398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95FC2D83-6B79-EE1D-3E73-B59C03E73B17}"/>
              </a:ext>
            </a:extLst>
          </p:cNvPr>
          <p:cNvCxnSpPr>
            <a:cxnSpLocks/>
          </p:cNvCxnSpPr>
          <p:nvPr/>
        </p:nvCxnSpPr>
        <p:spPr>
          <a:xfrm>
            <a:off x="5886324" y="3181862"/>
            <a:ext cx="3569518" cy="1009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465FE0C2-3A66-687B-943D-60B6FD8FABAC}"/>
              </a:ext>
            </a:extLst>
          </p:cNvPr>
          <p:cNvCxnSpPr>
            <a:cxnSpLocks/>
          </p:cNvCxnSpPr>
          <p:nvPr/>
        </p:nvCxnSpPr>
        <p:spPr>
          <a:xfrm flipH="1">
            <a:off x="3649444" y="3792106"/>
            <a:ext cx="1507572" cy="612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EFF73C9A-6FD9-A936-ADDF-1696BFCA7FEF}"/>
              </a:ext>
            </a:extLst>
          </p:cNvPr>
          <p:cNvCxnSpPr>
            <a:cxnSpLocks/>
          </p:cNvCxnSpPr>
          <p:nvPr/>
        </p:nvCxnSpPr>
        <p:spPr>
          <a:xfrm>
            <a:off x="7594474" y="4414636"/>
            <a:ext cx="1604853" cy="503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B0BC5525-2B35-D86E-D3D8-E237C2A8D3BB}"/>
              </a:ext>
            </a:extLst>
          </p:cNvPr>
          <p:cNvCxnSpPr>
            <a:cxnSpLocks/>
          </p:cNvCxnSpPr>
          <p:nvPr/>
        </p:nvCxnSpPr>
        <p:spPr>
          <a:xfrm flipH="1">
            <a:off x="3617615" y="4405086"/>
            <a:ext cx="1795916" cy="576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كسهم مستقيم 37">
            <a:extLst>
              <a:ext uri="{FF2B5EF4-FFF2-40B4-BE49-F238E27FC236}">
                <a16:creationId xmlns:a16="http://schemas.microsoft.com/office/drawing/2014/main" id="{A2314DC1-3DFA-C22C-8F22-70F8E305C27F}"/>
              </a:ext>
            </a:extLst>
          </p:cNvPr>
          <p:cNvCxnSpPr>
            <a:cxnSpLocks/>
          </p:cNvCxnSpPr>
          <p:nvPr/>
        </p:nvCxnSpPr>
        <p:spPr>
          <a:xfrm>
            <a:off x="6510950" y="5042277"/>
            <a:ext cx="2527990" cy="668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C6F06FC3-07C0-96C1-9185-B0712820756F}"/>
              </a:ext>
            </a:extLst>
          </p:cNvPr>
          <p:cNvCxnSpPr>
            <a:cxnSpLocks/>
          </p:cNvCxnSpPr>
          <p:nvPr/>
        </p:nvCxnSpPr>
        <p:spPr>
          <a:xfrm flipH="1">
            <a:off x="3244159" y="5333779"/>
            <a:ext cx="3365814" cy="753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جدول 44">
            <a:extLst>
              <a:ext uri="{FF2B5EF4-FFF2-40B4-BE49-F238E27FC236}">
                <a16:creationId xmlns:a16="http://schemas.microsoft.com/office/drawing/2014/main" id="{CE2DEBE8-8A14-E777-2A6D-744E6AFFC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108737"/>
              </p:ext>
            </p:extLst>
          </p:nvPr>
        </p:nvGraphicFramePr>
        <p:xfrm>
          <a:off x="9286024" y="1491266"/>
          <a:ext cx="2658766" cy="487131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29383">
                  <a:extLst>
                    <a:ext uri="{9D8B030D-6E8A-4147-A177-3AD203B41FA5}">
                      <a16:colId xmlns:a16="http://schemas.microsoft.com/office/drawing/2014/main" val="1851887846"/>
                    </a:ext>
                  </a:extLst>
                </a:gridCol>
                <a:gridCol w="1329383">
                  <a:extLst>
                    <a:ext uri="{9D8B030D-6E8A-4147-A177-3AD203B41FA5}">
                      <a16:colId xmlns:a16="http://schemas.microsoft.com/office/drawing/2014/main" val="1680010965"/>
                    </a:ext>
                  </a:extLst>
                </a:gridCol>
              </a:tblGrid>
              <a:tr h="97426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403393"/>
                  </a:ext>
                </a:extLst>
              </a:tr>
              <a:tr h="97426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-متى كان ذلك الصدود؟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628036"/>
                  </a:ext>
                </a:extLst>
              </a:tr>
              <a:tr h="97426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المقصود  (البيت)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59454"/>
                  </a:ext>
                </a:extLst>
              </a:tr>
              <a:tr h="97426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ماهي المنافع المبتغاة من الحج؟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821685"/>
                  </a:ext>
                </a:extLst>
              </a:tr>
              <a:tr h="97426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معنى : (تفثهم)؟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545977"/>
                  </a:ext>
                </a:extLst>
              </a:tr>
            </a:tbl>
          </a:graphicData>
        </a:graphic>
      </p:graphicFrame>
      <p:graphicFrame>
        <p:nvGraphicFramePr>
          <p:cNvPr id="51" name="جدول 44">
            <a:extLst>
              <a:ext uri="{FF2B5EF4-FFF2-40B4-BE49-F238E27FC236}">
                <a16:creationId xmlns:a16="http://schemas.microsoft.com/office/drawing/2014/main" id="{37200037-1BF2-3574-E069-2AE3144D2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565949"/>
              </p:ext>
            </p:extLst>
          </p:nvPr>
        </p:nvGraphicFramePr>
        <p:xfrm>
          <a:off x="824305" y="1559206"/>
          <a:ext cx="2658766" cy="487131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329383">
                  <a:extLst>
                    <a:ext uri="{9D8B030D-6E8A-4147-A177-3AD203B41FA5}">
                      <a16:colId xmlns:a16="http://schemas.microsoft.com/office/drawing/2014/main" val="1851887846"/>
                    </a:ext>
                  </a:extLst>
                </a:gridCol>
                <a:gridCol w="1329383">
                  <a:extLst>
                    <a:ext uri="{9D8B030D-6E8A-4147-A177-3AD203B41FA5}">
                      <a16:colId xmlns:a16="http://schemas.microsoft.com/office/drawing/2014/main" val="1680010965"/>
                    </a:ext>
                  </a:extLst>
                </a:gridCol>
              </a:tblGrid>
              <a:tr h="97426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403393"/>
                  </a:ext>
                </a:extLst>
              </a:tr>
              <a:tr h="97426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معنى (العاكف- الباد )؟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628036"/>
                  </a:ext>
                </a:extLst>
              </a:tr>
              <a:tr h="97426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 كيف يكون رجالا و على (ضامر)؟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59454"/>
                  </a:ext>
                </a:extLst>
              </a:tr>
              <a:tr h="97426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المقصود بهذه الأيام؟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821685"/>
                  </a:ext>
                </a:extLst>
              </a:tr>
              <a:tr h="974262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 المقصود بالبيت العتيق؟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545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900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7C67F341-FF40-0127-2AEB-E851597954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319037"/>
              </p:ext>
            </p:extLst>
          </p:nvPr>
        </p:nvGraphicFramePr>
        <p:xfrm>
          <a:off x="3118416" y="230188"/>
          <a:ext cx="8700631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51207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2557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74480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54937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بالجدول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سورة الحج (72-78)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017AED62-7431-A4C1-348B-0CCB578AE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63" y="253843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B79BBBED-4FCD-ABCD-F1F1-1B1ED3F92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511" y="1491266"/>
            <a:ext cx="1399452" cy="17025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جدول 9">
            <a:extLst>
              <a:ext uri="{FF2B5EF4-FFF2-40B4-BE49-F238E27FC236}">
                <a16:creationId xmlns:a16="http://schemas.microsoft.com/office/drawing/2014/main" id="{51973A03-FBA8-E7B0-C332-4B7AC6978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781507"/>
              </p:ext>
            </p:extLst>
          </p:nvPr>
        </p:nvGraphicFramePr>
        <p:xfrm>
          <a:off x="2176421" y="1945640"/>
          <a:ext cx="8340090" cy="45163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592455">
                  <a:extLst>
                    <a:ext uri="{9D8B030D-6E8A-4147-A177-3AD203B41FA5}">
                      <a16:colId xmlns:a16="http://schemas.microsoft.com/office/drawing/2014/main" val="2819163925"/>
                    </a:ext>
                  </a:extLst>
                </a:gridCol>
                <a:gridCol w="3580130">
                  <a:extLst>
                    <a:ext uri="{9D8B030D-6E8A-4147-A177-3AD203B41FA5}">
                      <a16:colId xmlns:a16="http://schemas.microsoft.com/office/drawing/2014/main" val="3381673688"/>
                    </a:ext>
                  </a:extLst>
                </a:gridCol>
                <a:gridCol w="4167505">
                  <a:extLst>
                    <a:ext uri="{9D8B030D-6E8A-4147-A177-3AD203B41FA5}">
                      <a16:colId xmlns:a16="http://schemas.microsoft.com/office/drawing/2014/main" val="3185691292"/>
                    </a:ext>
                  </a:extLst>
                </a:gridCol>
              </a:tblGrid>
              <a:tr h="50182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الرقم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468846"/>
                  </a:ext>
                </a:extLst>
              </a:tr>
              <a:tr h="50182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لماذا خص الذباب بهذا المثل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>
                          <a:solidFill>
                            <a:schemeClr val="bg1"/>
                          </a:solidFill>
                        </a:rPr>
                        <a:t>———————————————————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072672"/>
                  </a:ext>
                </a:extLst>
              </a:tr>
              <a:tr h="50182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من هو الطالب و المطلوب؟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400001"/>
                  </a:ext>
                </a:extLst>
              </a:tr>
              <a:tr h="50182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الحكمة من ضرب المثل في القرآن الكريم؟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610464"/>
                  </a:ext>
                </a:extLst>
              </a:tr>
              <a:tr h="50182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دللي على أن النبوة اصطفاء؟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011622"/>
                  </a:ext>
                </a:extLst>
              </a:tr>
              <a:tr h="50182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عددي الأوامر الربانية في الآيات؟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810852"/>
                  </a:ext>
                </a:extLst>
              </a:tr>
              <a:tr h="50182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معنى (وما جعل عليكم في الدين من حرج)؟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388273"/>
                  </a:ext>
                </a:extLst>
              </a:tr>
              <a:tr h="50182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من هو أبو هذه الأمة؟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28858"/>
                  </a:ext>
                </a:extLst>
              </a:tr>
              <a:tr h="50182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/>
                        <a:t>كيف تكون شهادة هذه الأمة على الأمم؟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86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98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6097C396-A22C-904D-AB67-D3FA958F82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29707"/>
              </p:ext>
            </p:extLst>
          </p:nvPr>
        </p:nvGraphicFramePr>
        <p:xfrm>
          <a:off x="3118416" y="230188"/>
          <a:ext cx="8700631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51207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2557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74480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54937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المؤمنون ١-١١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071D45C0-B21A-E7BE-22AA-224F940B2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398"/>
            <a:ext cx="1717015" cy="1717015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4634EE5E-202B-2511-095E-840CB31393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0" t="18093" r="32547" b="41156"/>
          <a:stretch/>
        </p:blipFill>
        <p:spPr>
          <a:xfrm>
            <a:off x="7884058" y="1508911"/>
            <a:ext cx="4117091" cy="4790792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CA11F7D-640A-4197-55C8-223151361B1F}"/>
              </a:ext>
            </a:extLst>
          </p:cNvPr>
          <p:cNvSpPr/>
          <p:nvPr/>
        </p:nvSpPr>
        <p:spPr>
          <a:xfrm>
            <a:off x="2992673" y="1508911"/>
            <a:ext cx="4636382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-عددي صفات المؤمنين الذي امتدحهم الله في السورة؟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3C274EE-B4D6-515F-7A7A-A4F294940C8E}"/>
              </a:ext>
            </a:extLst>
          </p:cNvPr>
          <p:cNvSpPr/>
          <p:nvPr/>
        </p:nvSpPr>
        <p:spPr>
          <a:xfrm>
            <a:off x="316116" y="2077628"/>
            <a:ext cx="2549055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-صفي الصلاة الخاشعة الكاملة؟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0990600-2250-3A41-A9FF-A62733AB4342}"/>
              </a:ext>
            </a:extLst>
          </p:cNvPr>
          <p:cNvSpPr/>
          <p:nvPr/>
        </p:nvSpPr>
        <p:spPr>
          <a:xfrm>
            <a:off x="4627327" y="3520289"/>
            <a:ext cx="3129229" cy="22135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-مثلي للأمانات و العهود التي يوفون بها؟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02F4243-61E5-3377-4B29-022538E4FB40}"/>
              </a:ext>
            </a:extLst>
          </p:cNvPr>
          <p:cNvSpPr/>
          <p:nvPr/>
        </p:nvSpPr>
        <p:spPr>
          <a:xfrm>
            <a:off x="190852" y="4097643"/>
            <a:ext cx="4322808" cy="1828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-ماهو الجزاء و الثواب العظيم الذي وعدهم الله إياه؟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7" name="صورة 17">
            <a:extLst>
              <a:ext uri="{FF2B5EF4-FFF2-40B4-BE49-F238E27FC236}">
                <a16:creationId xmlns:a16="http://schemas.microsoft.com/office/drawing/2014/main" id="{FA6A88DD-3DA1-F31C-6272-1D33F15D6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79" y="2527929"/>
            <a:ext cx="182880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صورة 18">
            <a:extLst>
              <a:ext uri="{FF2B5EF4-FFF2-40B4-BE49-F238E27FC236}">
                <a16:creationId xmlns:a16="http://schemas.microsoft.com/office/drawing/2014/main" id="{8D5C0360-5FB2-2EF9-7D85-3FA44A8FD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94" y="5315083"/>
            <a:ext cx="1119359" cy="11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58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مادة الحديث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01F0E58A-52C8-D77E-6E7B-5A5DD823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45" y="1346200"/>
            <a:ext cx="4165600" cy="416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899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مادة التوحيد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01F0E58A-52C8-D77E-6E7B-5A5DD823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45" y="1346200"/>
            <a:ext cx="4165600" cy="416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6518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833179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القرائي </a:t>
                      </a:r>
                    </a:p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فضل العلم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5"/>
            <a:ext cx="1777999" cy="1077412"/>
          </a:xfrm>
          <a:prstGeom prst="rect">
            <a:avLst/>
          </a:prstGeom>
        </p:spPr>
      </p:pic>
      <p:pic>
        <p:nvPicPr>
          <p:cNvPr id="50" name="صورة 50">
            <a:extLst>
              <a:ext uri="{FF2B5EF4-FFF2-40B4-BE49-F238E27FC236}">
                <a16:creationId xmlns:a16="http://schemas.microsoft.com/office/drawing/2014/main" id="{DB32B760-1533-82A6-59E3-4C9B94F85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25" y="1369057"/>
            <a:ext cx="1551837" cy="1551837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97D85AEA-01D8-B93C-4A42-630A064D9998}"/>
              </a:ext>
            </a:extLst>
          </p:cNvPr>
          <p:cNvSpPr/>
          <p:nvPr/>
        </p:nvSpPr>
        <p:spPr>
          <a:xfrm>
            <a:off x="7094143" y="3205428"/>
            <a:ext cx="4067672" cy="6364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راوي الحديث و فضائله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EB69F265-FD9A-BDBF-32E9-62B79A1BC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90" y="1452536"/>
            <a:ext cx="2477029" cy="1752892"/>
          </a:xfrm>
          <a:prstGeom prst="rect">
            <a:avLst/>
          </a:prstGeom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65283755-034B-7A2B-6144-14E983922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43" y="1393455"/>
            <a:ext cx="2232450" cy="1579813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1C9A13CC-D164-22A5-39AB-9E79919C4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103" y="3185147"/>
            <a:ext cx="712210" cy="712210"/>
          </a:xfrm>
          <a:prstGeom prst="rect">
            <a:avLst/>
          </a:prstGeom>
        </p:spPr>
      </p:pic>
      <p:pic>
        <p:nvPicPr>
          <p:cNvPr id="9" name="صورة 7">
            <a:extLst>
              <a:ext uri="{FF2B5EF4-FFF2-40B4-BE49-F238E27FC236}">
                <a16:creationId xmlns:a16="http://schemas.microsoft.com/office/drawing/2014/main" id="{AE7AB47E-1525-F5D9-BCF0-31E9C2FA3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5905" y="2896815"/>
            <a:ext cx="847646" cy="847646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D43A38A3-6586-A3F0-68AA-1A87F63841AC}"/>
              </a:ext>
            </a:extLst>
          </p:cNvPr>
          <p:cNvSpPr/>
          <p:nvPr/>
        </p:nvSpPr>
        <p:spPr>
          <a:xfrm>
            <a:off x="793395" y="3068521"/>
            <a:ext cx="4067672" cy="6364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راوي الحديث و فضائله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1DBFF55D-A581-8FA2-34EA-56B7C1340C5F}"/>
              </a:ext>
            </a:extLst>
          </p:cNvPr>
          <p:cNvSpPr/>
          <p:nvPr/>
        </p:nvSpPr>
        <p:spPr>
          <a:xfrm>
            <a:off x="9373398" y="4795347"/>
            <a:ext cx="1536011" cy="12202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-عددي ثمرات طلب العلم في الدنيا و الآخرة؟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17" name="صورة 17">
            <a:extLst>
              <a:ext uri="{FF2B5EF4-FFF2-40B4-BE49-F238E27FC236}">
                <a16:creationId xmlns:a16="http://schemas.microsoft.com/office/drawing/2014/main" id="{7C921462-B9C0-AD83-3605-07E88B4BA5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4" b="10692"/>
          <a:stretch/>
        </p:blipFill>
        <p:spPr>
          <a:xfrm>
            <a:off x="6376198" y="4011188"/>
            <a:ext cx="2997200" cy="2604968"/>
          </a:xfrm>
          <a:prstGeom prst="rect">
            <a:avLst/>
          </a:prstGeom>
        </p:spPr>
      </p:pic>
      <p:pic>
        <p:nvPicPr>
          <p:cNvPr id="20" name="صورة 41">
            <a:extLst>
              <a:ext uri="{FF2B5EF4-FFF2-40B4-BE49-F238E27FC236}">
                <a16:creationId xmlns:a16="http://schemas.microsoft.com/office/drawing/2014/main" id="{919C7F6D-C0C7-98B3-EDE3-EC380BBD4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224" y="4834233"/>
            <a:ext cx="987757" cy="987757"/>
          </a:xfrm>
          <a:prstGeom prst="rect">
            <a:avLst/>
          </a:prstGeom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BC1065DB-C533-9DE4-FF09-399DB5E3BC31}"/>
              </a:ext>
            </a:extLst>
          </p:cNvPr>
          <p:cNvSpPr/>
          <p:nvPr/>
        </p:nvSpPr>
        <p:spPr>
          <a:xfrm>
            <a:off x="4112366" y="4407054"/>
            <a:ext cx="1536011" cy="12202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-عددي بعض وسائل طلب العلم المفيدة والنافعة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25" name="صورة 25">
            <a:extLst>
              <a:ext uri="{FF2B5EF4-FFF2-40B4-BE49-F238E27FC236}">
                <a16:creationId xmlns:a16="http://schemas.microsoft.com/office/drawing/2014/main" id="{53A3F595-1D94-F502-E7F8-F5A6EBC9C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5686" y="3841896"/>
            <a:ext cx="2861337" cy="2861337"/>
          </a:xfrm>
          <a:prstGeom prst="rect">
            <a:avLst/>
          </a:prstGeom>
        </p:spPr>
      </p:pic>
      <p:pic>
        <p:nvPicPr>
          <p:cNvPr id="27" name="صورة 41">
            <a:extLst>
              <a:ext uri="{FF2B5EF4-FFF2-40B4-BE49-F238E27FC236}">
                <a16:creationId xmlns:a16="http://schemas.microsoft.com/office/drawing/2014/main" id="{341B42B1-906D-EED3-185F-52A4C860F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26" y="5464545"/>
            <a:ext cx="987757" cy="9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49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130158"/>
              </p:ext>
            </p:extLst>
          </p:nvPr>
        </p:nvGraphicFramePr>
        <p:xfrm>
          <a:off x="2909228" y="241844"/>
          <a:ext cx="8809980" cy="109728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28611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1166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الفهم القرائي </a:t>
                      </a:r>
                    </a:p>
                    <a:p>
                      <a:pPr algn="ctr" rtl="1"/>
                      <a:r>
                        <a:rPr lang="ar-SA" sz="14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400" b="1" dirty="0"/>
                        <a:t>مهارات تفكير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الخوف والرجاء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5"/>
            <a:ext cx="1777999" cy="1077412"/>
          </a:xfrm>
          <a:prstGeom prst="rect">
            <a:avLst/>
          </a:prstGeom>
        </p:spPr>
      </p:pic>
      <p:pic>
        <p:nvPicPr>
          <p:cNvPr id="50" name="صورة 50">
            <a:extLst>
              <a:ext uri="{FF2B5EF4-FFF2-40B4-BE49-F238E27FC236}">
                <a16:creationId xmlns:a16="http://schemas.microsoft.com/office/drawing/2014/main" id="{DB32B760-1533-82A6-59E3-4C9B94F85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58" y="1490074"/>
            <a:ext cx="1551837" cy="1551837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97D85AEA-01D8-B93C-4A42-630A064D9998}"/>
              </a:ext>
            </a:extLst>
          </p:cNvPr>
          <p:cNvSpPr/>
          <p:nvPr/>
        </p:nvSpPr>
        <p:spPr>
          <a:xfrm>
            <a:off x="8857870" y="1622101"/>
            <a:ext cx="2861338" cy="19500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راوي الحديث و فضائله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1C9A13CC-D164-22A5-39AB-9E79919C4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556" y="2909600"/>
            <a:ext cx="987757" cy="987757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FF780BA6-6243-A0C0-DDAC-B0E94ACFB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11" y="1798119"/>
            <a:ext cx="3935743" cy="230630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B5E882B-9E37-61C9-4FC7-FBD6A0D40A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72"/>
          <a:stretch/>
        </p:blipFill>
        <p:spPr>
          <a:xfrm>
            <a:off x="10652913" y="4859618"/>
            <a:ext cx="1422400" cy="1028155"/>
          </a:xfrm>
          <a:prstGeom prst="rect">
            <a:avLst/>
          </a:prstGeom>
        </p:spPr>
      </p:pic>
      <p:graphicFrame>
        <p:nvGraphicFramePr>
          <p:cNvPr id="14" name="جدول 15">
            <a:extLst>
              <a:ext uri="{FF2B5EF4-FFF2-40B4-BE49-F238E27FC236}">
                <a16:creationId xmlns:a16="http://schemas.microsoft.com/office/drawing/2014/main" id="{DE1BD620-9CDB-2100-D393-08C677F31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99806"/>
              </p:ext>
            </p:extLst>
          </p:nvPr>
        </p:nvGraphicFramePr>
        <p:xfrm>
          <a:off x="6096000" y="4456522"/>
          <a:ext cx="4192538" cy="19500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096269">
                  <a:extLst>
                    <a:ext uri="{9D8B030D-6E8A-4147-A177-3AD203B41FA5}">
                      <a16:colId xmlns:a16="http://schemas.microsoft.com/office/drawing/2014/main" val="2299358170"/>
                    </a:ext>
                  </a:extLst>
                </a:gridCol>
                <a:gridCol w="2096269">
                  <a:extLst>
                    <a:ext uri="{9D8B030D-6E8A-4147-A177-3AD203B41FA5}">
                      <a16:colId xmlns:a16="http://schemas.microsoft.com/office/drawing/2014/main" val="2885093114"/>
                    </a:ext>
                  </a:extLst>
                </a:gridCol>
              </a:tblGrid>
              <a:tr h="48750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الكلمة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معناها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454939"/>
                  </a:ext>
                </a:extLst>
              </a:tr>
              <a:tr h="48750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الرجاء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69211"/>
                  </a:ext>
                </a:extLst>
              </a:tr>
              <a:tr h="48750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الخوف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804138"/>
                  </a:ext>
                </a:extLst>
              </a:tr>
              <a:tr h="48750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القنوط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756670"/>
                  </a:ext>
                </a:extLst>
              </a:tr>
            </a:tbl>
          </a:graphicData>
        </a:graphic>
      </p:graphicFrame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FF42043-ADE7-8307-E1F0-E060BC0A7C7C}"/>
              </a:ext>
            </a:extLst>
          </p:cNvPr>
          <p:cNvSpPr/>
          <p:nvPr/>
        </p:nvSpPr>
        <p:spPr>
          <a:xfrm>
            <a:off x="278120" y="1622100"/>
            <a:ext cx="2861338" cy="24823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-الخوف الحقيقي هو الذي يدفع المسلم إلى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…………..…………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ويمنع صاحبه من الوقوع في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………………………….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19" name="صورة 20">
            <a:extLst>
              <a:ext uri="{FF2B5EF4-FFF2-40B4-BE49-F238E27FC236}">
                <a16:creationId xmlns:a16="http://schemas.microsoft.com/office/drawing/2014/main" id="{FB482970-FB08-57AC-00C6-DF27D2924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25" y="4465373"/>
            <a:ext cx="1422400" cy="1422400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0D71534F-6761-DF42-138C-FDAE52883E1D}"/>
              </a:ext>
            </a:extLst>
          </p:cNvPr>
          <p:cNvSpPr/>
          <p:nvPr/>
        </p:nvSpPr>
        <p:spPr>
          <a:xfrm>
            <a:off x="197516" y="4465373"/>
            <a:ext cx="4031105" cy="21507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-أكمل :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-وازن في حياتك بين الرجاءو………………حتى لا تصل لمرحلة………………..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ولا تغتر برحمة الله فترتكب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 .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33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058227"/>
              </p:ext>
            </p:extLst>
          </p:nvPr>
        </p:nvGraphicFramePr>
        <p:xfrm>
          <a:off x="2909228" y="241844"/>
          <a:ext cx="8809980" cy="109728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28611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1166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الفهم القرائي </a:t>
                      </a:r>
                    </a:p>
                    <a:p>
                      <a:pPr algn="ctr" rtl="1"/>
                      <a:r>
                        <a:rPr lang="ar-SA" sz="14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400" b="1" dirty="0"/>
                        <a:t>مهارات تفكير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قرب الجنة و النار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5"/>
            <a:ext cx="1777999" cy="1077412"/>
          </a:xfrm>
          <a:prstGeom prst="rect">
            <a:avLst/>
          </a:prstGeom>
        </p:spPr>
      </p:pic>
      <p:pic>
        <p:nvPicPr>
          <p:cNvPr id="50" name="صورة 50">
            <a:extLst>
              <a:ext uri="{FF2B5EF4-FFF2-40B4-BE49-F238E27FC236}">
                <a16:creationId xmlns:a16="http://schemas.microsoft.com/office/drawing/2014/main" id="{DB32B760-1533-82A6-59E3-4C9B94F85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58" y="1490074"/>
            <a:ext cx="1551837" cy="1551837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97D85AEA-01D8-B93C-4A42-630A064D9998}"/>
              </a:ext>
            </a:extLst>
          </p:cNvPr>
          <p:cNvSpPr/>
          <p:nvPr/>
        </p:nvSpPr>
        <p:spPr>
          <a:xfrm>
            <a:off x="8857870" y="1622101"/>
            <a:ext cx="2861338" cy="19500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راوي الحديث و فضائله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1C9A13CC-D164-22A5-39AB-9E79919C4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556" y="2909600"/>
            <a:ext cx="987757" cy="98775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B5E882B-9E37-61C9-4FC7-FBD6A0D40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72"/>
          <a:stretch/>
        </p:blipFill>
        <p:spPr>
          <a:xfrm>
            <a:off x="10572084" y="4071704"/>
            <a:ext cx="1422400" cy="1028155"/>
          </a:xfrm>
          <a:prstGeom prst="rect">
            <a:avLst/>
          </a:prstGeom>
        </p:spPr>
      </p:pic>
      <p:graphicFrame>
        <p:nvGraphicFramePr>
          <p:cNvPr id="14" name="جدول 15">
            <a:extLst>
              <a:ext uri="{FF2B5EF4-FFF2-40B4-BE49-F238E27FC236}">
                <a16:creationId xmlns:a16="http://schemas.microsoft.com/office/drawing/2014/main" id="{DE1BD620-9CDB-2100-D393-08C677F31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092460"/>
              </p:ext>
            </p:extLst>
          </p:nvPr>
        </p:nvGraphicFramePr>
        <p:xfrm>
          <a:off x="6209169" y="4443484"/>
          <a:ext cx="4192538" cy="10972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096269">
                  <a:extLst>
                    <a:ext uri="{9D8B030D-6E8A-4147-A177-3AD203B41FA5}">
                      <a16:colId xmlns:a16="http://schemas.microsoft.com/office/drawing/2014/main" val="2299358170"/>
                    </a:ext>
                  </a:extLst>
                </a:gridCol>
                <a:gridCol w="2096269">
                  <a:extLst>
                    <a:ext uri="{9D8B030D-6E8A-4147-A177-3AD203B41FA5}">
                      <a16:colId xmlns:a16="http://schemas.microsoft.com/office/drawing/2014/main" val="2885093114"/>
                    </a:ext>
                  </a:extLst>
                </a:gridCol>
              </a:tblGrid>
              <a:tr h="20758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الكلمة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معناها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454939"/>
                  </a:ext>
                </a:extLst>
              </a:tr>
              <a:tr h="20758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شراك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69211"/>
                  </a:ext>
                </a:extLst>
              </a:tr>
              <a:tr h="20758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نعله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804138"/>
                  </a:ext>
                </a:extLst>
              </a:tr>
            </a:tbl>
          </a:graphicData>
        </a:graphic>
      </p:graphicFrame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FF42043-ADE7-8307-E1F0-E060BC0A7C7C}"/>
              </a:ext>
            </a:extLst>
          </p:cNvPr>
          <p:cNvSpPr/>
          <p:nvPr/>
        </p:nvSpPr>
        <p:spPr>
          <a:xfrm>
            <a:off x="278120" y="1622100"/>
            <a:ext cx="2861338" cy="24823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-بماذا شبه النبي صلى الله عليه وسلم قرب الجنة و النار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0D71534F-6761-DF42-138C-FDAE52883E1D}"/>
              </a:ext>
            </a:extLst>
          </p:cNvPr>
          <p:cNvSpPr/>
          <p:nvPr/>
        </p:nvSpPr>
        <p:spPr>
          <a:xfrm>
            <a:off x="112327" y="4236445"/>
            <a:ext cx="4031105" cy="15518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-استشهدي بقصص نبوية تؤيد هذا الحديث؟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2" name="صورة 4">
            <a:extLst>
              <a:ext uri="{FF2B5EF4-FFF2-40B4-BE49-F238E27FC236}">
                <a16:creationId xmlns:a16="http://schemas.microsoft.com/office/drawing/2014/main" id="{67E3D8A7-0FBC-3EA0-A253-2CFCB8EA2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86" y="1465423"/>
            <a:ext cx="4246483" cy="2872696"/>
          </a:xfrm>
          <a:prstGeom prst="rect">
            <a:avLst/>
          </a:prstGeom>
        </p:spPr>
      </p:pic>
      <p:pic>
        <p:nvPicPr>
          <p:cNvPr id="6" name="صورة 50">
            <a:extLst>
              <a:ext uri="{FF2B5EF4-FFF2-40B4-BE49-F238E27FC236}">
                <a16:creationId xmlns:a16="http://schemas.microsoft.com/office/drawing/2014/main" id="{B3088B3F-D538-213A-E013-717AF024B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80" y="4252006"/>
            <a:ext cx="1312625" cy="1312625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2BA9CB0E-153F-9221-E4C5-F4092BBF9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236" y="5274763"/>
            <a:ext cx="1222095" cy="1222095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D0EFCA1D-258C-B062-29A4-B48CC5D9D8FD}"/>
              </a:ext>
            </a:extLst>
          </p:cNvPr>
          <p:cNvSpPr/>
          <p:nvPr/>
        </p:nvSpPr>
        <p:spPr>
          <a:xfrm>
            <a:off x="4841089" y="5646129"/>
            <a:ext cx="5739463" cy="1028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-مثلي لأعمال صغيرة تثقل في الميزان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59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667122"/>
              </p:ext>
            </p:extLst>
          </p:nvPr>
        </p:nvGraphicFramePr>
        <p:xfrm>
          <a:off x="2909228" y="241844"/>
          <a:ext cx="8809980" cy="109728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28611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1166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الفهم القرائي </a:t>
                      </a:r>
                    </a:p>
                    <a:p>
                      <a:pPr algn="ctr" rtl="1"/>
                      <a:r>
                        <a:rPr lang="ar-SA" sz="14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400" b="1" dirty="0"/>
                        <a:t>مهارات تفكير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حسن الظن الله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5"/>
            <a:ext cx="1777999" cy="1077412"/>
          </a:xfrm>
          <a:prstGeom prst="rect">
            <a:avLst/>
          </a:prstGeom>
        </p:spPr>
      </p:pic>
      <p:pic>
        <p:nvPicPr>
          <p:cNvPr id="50" name="صورة 50">
            <a:extLst>
              <a:ext uri="{FF2B5EF4-FFF2-40B4-BE49-F238E27FC236}">
                <a16:creationId xmlns:a16="http://schemas.microsoft.com/office/drawing/2014/main" id="{DB32B760-1533-82A6-59E3-4C9B94F85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58" y="1490074"/>
            <a:ext cx="1551837" cy="1551837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97D85AEA-01D8-B93C-4A42-630A064D9998}"/>
              </a:ext>
            </a:extLst>
          </p:cNvPr>
          <p:cNvSpPr/>
          <p:nvPr/>
        </p:nvSpPr>
        <p:spPr>
          <a:xfrm>
            <a:off x="8857870" y="1622101"/>
            <a:ext cx="2861338" cy="19500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راوي الحديث و فضائله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1C9A13CC-D164-22A5-39AB-9E79919C4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556" y="2909600"/>
            <a:ext cx="987757" cy="98775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B5E882B-9E37-61C9-4FC7-FBD6A0D40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72"/>
          <a:stretch/>
        </p:blipFill>
        <p:spPr>
          <a:xfrm>
            <a:off x="10572084" y="4071704"/>
            <a:ext cx="1422400" cy="1028155"/>
          </a:xfrm>
          <a:prstGeom prst="rect">
            <a:avLst/>
          </a:prstGeom>
        </p:spPr>
      </p:pic>
      <p:graphicFrame>
        <p:nvGraphicFramePr>
          <p:cNvPr id="14" name="جدول 15">
            <a:extLst>
              <a:ext uri="{FF2B5EF4-FFF2-40B4-BE49-F238E27FC236}">
                <a16:creationId xmlns:a16="http://schemas.microsoft.com/office/drawing/2014/main" id="{DE1BD620-9CDB-2100-D393-08C677F31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815197"/>
              </p:ext>
            </p:extLst>
          </p:nvPr>
        </p:nvGraphicFramePr>
        <p:xfrm>
          <a:off x="6209169" y="4443484"/>
          <a:ext cx="4192538" cy="10058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096269">
                  <a:extLst>
                    <a:ext uri="{9D8B030D-6E8A-4147-A177-3AD203B41FA5}">
                      <a16:colId xmlns:a16="http://schemas.microsoft.com/office/drawing/2014/main" val="2299358170"/>
                    </a:ext>
                  </a:extLst>
                </a:gridCol>
                <a:gridCol w="2096269">
                  <a:extLst>
                    <a:ext uri="{9D8B030D-6E8A-4147-A177-3AD203B41FA5}">
                      <a16:colId xmlns:a16="http://schemas.microsoft.com/office/drawing/2014/main" val="2885093114"/>
                    </a:ext>
                  </a:extLst>
                </a:gridCol>
              </a:tblGrid>
              <a:tr h="20758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الكلمة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معناها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454939"/>
                  </a:ext>
                </a:extLst>
              </a:tr>
              <a:tr h="20758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حسن الظن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69211"/>
                  </a:ext>
                </a:extLst>
              </a:tr>
            </a:tbl>
          </a:graphicData>
        </a:graphic>
      </p:graphicFrame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FF42043-ADE7-8307-E1F0-E060BC0A7C7C}"/>
              </a:ext>
            </a:extLst>
          </p:cNvPr>
          <p:cNvSpPr/>
          <p:nvPr/>
        </p:nvSpPr>
        <p:spPr>
          <a:xfrm>
            <a:off x="278120" y="1622100"/>
            <a:ext cx="2861338" cy="24823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ثمرات حسن الظن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0D71534F-6761-DF42-138C-FDAE52883E1D}"/>
              </a:ext>
            </a:extLst>
          </p:cNvPr>
          <p:cNvSpPr/>
          <p:nvPr/>
        </p:nvSpPr>
        <p:spPr>
          <a:xfrm>
            <a:off x="112327" y="4236445"/>
            <a:ext cx="4031105" cy="15518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-استشهدي بقصص الأنبياء  في هذا الجانب؟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50">
            <a:extLst>
              <a:ext uri="{FF2B5EF4-FFF2-40B4-BE49-F238E27FC236}">
                <a16:creationId xmlns:a16="http://schemas.microsoft.com/office/drawing/2014/main" id="{B3088B3F-D538-213A-E013-717AF024B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80" y="4252006"/>
            <a:ext cx="1312625" cy="1312625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2BA9CB0E-153F-9221-E4C5-F4092BBF9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236" y="5274763"/>
            <a:ext cx="1222095" cy="1222095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D0EFCA1D-258C-B062-29A4-B48CC5D9D8FD}"/>
              </a:ext>
            </a:extLst>
          </p:cNvPr>
          <p:cNvSpPr/>
          <p:nvPr/>
        </p:nvSpPr>
        <p:spPr>
          <a:xfrm>
            <a:off x="4841089" y="5646129"/>
            <a:ext cx="5739463" cy="10281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-ماهو شرط </a:t>
            </a:r>
            <a:r>
              <a:rPr lang="ar-SA" sz="2000" b="1">
                <a:solidFill>
                  <a:schemeClr val="tx1"/>
                </a:solidFill>
              </a:rPr>
              <a:t>حسن الظن؟</a:t>
            </a:r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E06DF851-C2ED-89FF-F946-42D834D548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1"/>
          <a:stretch/>
        </p:blipFill>
        <p:spPr>
          <a:xfrm>
            <a:off x="4928650" y="1547724"/>
            <a:ext cx="3691865" cy="243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01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028491"/>
              </p:ext>
            </p:extLst>
          </p:nvPr>
        </p:nvGraphicFramePr>
        <p:xfrm>
          <a:off x="2909228" y="241844"/>
          <a:ext cx="8809980" cy="109728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28611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1166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الفهم القرائي </a:t>
                      </a:r>
                    </a:p>
                    <a:p>
                      <a:pPr algn="ctr" rtl="1"/>
                      <a:r>
                        <a:rPr lang="ar-SA" sz="14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400" b="1" dirty="0"/>
                        <a:t>مهارات تفكير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التوكل على الله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5"/>
            <a:ext cx="1777999" cy="1077412"/>
          </a:xfrm>
          <a:prstGeom prst="rect">
            <a:avLst/>
          </a:prstGeom>
        </p:spPr>
      </p:pic>
      <p:pic>
        <p:nvPicPr>
          <p:cNvPr id="50" name="صورة 50">
            <a:extLst>
              <a:ext uri="{FF2B5EF4-FFF2-40B4-BE49-F238E27FC236}">
                <a16:creationId xmlns:a16="http://schemas.microsoft.com/office/drawing/2014/main" id="{DB32B760-1533-82A6-59E3-4C9B94F85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58" y="1490074"/>
            <a:ext cx="1551837" cy="1551837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97D85AEA-01D8-B93C-4A42-630A064D9998}"/>
              </a:ext>
            </a:extLst>
          </p:cNvPr>
          <p:cNvSpPr/>
          <p:nvPr/>
        </p:nvSpPr>
        <p:spPr>
          <a:xfrm>
            <a:off x="8857870" y="1622101"/>
            <a:ext cx="2861338" cy="19500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راوي الحديث و فضائله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1C9A13CC-D164-22A5-39AB-9E79919C4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556" y="2909600"/>
            <a:ext cx="987757" cy="98775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B5E882B-9E37-61C9-4FC7-FBD6A0D40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72"/>
          <a:stretch/>
        </p:blipFill>
        <p:spPr>
          <a:xfrm>
            <a:off x="10572084" y="4071704"/>
            <a:ext cx="1422400" cy="1028155"/>
          </a:xfrm>
          <a:prstGeom prst="rect">
            <a:avLst/>
          </a:prstGeom>
        </p:spPr>
      </p:pic>
      <p:graphicFrame>
        <p:nvGraphicFramePr>
          <p:cNvPr id="14" name="جدول 15">
            <a:extLst>
              <a:ext uri="{FF2B5EF4-FFF2-40B4-BE49-F238E27FC236}">
                <a16:creationId xmlns:a16="http://schemas.microsoft.com/office/drawing/2014/main" id="{DE1BD620-9CDB-2100-D393-08C677F31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735633"/>
              </p:ext>
            </p:extLst>
          </p:nvPr>
        </p:nvGraphicFramePr>
        <p:xfrm>
          <a:off x="6096001" y="4567144"/>
          <a:ext cx="4192538" cy="17373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096269">
                  <a:extLst>
                    <a:ext uri="{9D8B030D-6E8A-4147-A177-3AD203B41FA5}">
                      <a16:colId xmlns:a16="http://schemas.microsoft.com/office/drawing/2014/main" val="2299358170"/>
                    </a:ext>
                  </a:extLst>
                </a:gridCol>
                <a:gridCol w="2096269">
                  <a:extLst>
                    <a:ext uri="{9D8B030D-6E8A-4147-A177-3AD203B41FA5}">
                      <a16:colId xmlns:a16="http://schemas.microsoft.com/office/drawing/2014/main" val="2885093114"/>
                    </a:ext>
                  </a:extLst>
                </a:gridCol>
              </a:tblGrid>
              <a:tr h="23100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الكلمة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معناها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454939"/>
                  </a:ext>
                </a:extLst>
              </a:tr>
              <a:tr h="404261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التوكل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469211"/>
                  </a:ext>
                </a:extLst>
              </a:tr>
              <a:tr h="23100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تغدو خماصا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965803"/>
                  </a:ext>
                </a:extLst>
              </a:tr>
              <a:tr h="231006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تروح بطانا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730907"/>
                  </a:ext>
                </a:extLst>
              </a:tr>
            </a:tbl>
          </a:graphicData>
        </a:graphic>
      </p:graphicFrame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FF42043-ADE7-8307-E1F0-E060BC0A7C7C}"/>
              </a:ext>
            </a:extLst>
          </p:cNvPr>
          <p:cNvSpPr/>
          <p:nvPr/>
        </p:nvSpPr>
        <p:spPr>
          <a:xfrm>
            <a:off x="278120" y="1622100"/>
            <a:ext cx="2861338" cy="24823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-ماهو شرط عبادة التوكل؟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0D71534F-6761-DF42-138C-FDAE52883E1D}"/>
              </a:ext>
            </a:extLst>
          </p:cNvPr>
          <p:cNvSpPr/>
          <p:nvPr/>
        </p:nvSpPr>
        <p:spPr>
          <a:xfrm>
            <a:off x="496024" y="4236445"/>
            <a:ext cx="4031105" cy="23797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-بيني و جه الدلالة من الحديث على (فعل الأسباب مع التوكل)؟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6" name="صورة 50">
            <a:extLst>
              <a:ext uri="{FF2B5EF4-FFF2-40B4-BE49-F238E27FC236}">
                <a16:creationId xmlns:a16="http://schemas.microsoft.com/office/drawing/2014/main" id="{B3088B3F-D538-213A-E013-717AF024B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29" y="4593066"/>
            <a:ext cx="1312625" cy="1312625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2BA9CB0E-153F-9221-E4C5-F4092BBF9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236" y="5274763"/>
            <a:ext cx="1222095" cy="1222095"/>
          </a:xfrm>
          <a:prstGeom prst="rect">
            <a:avLst/>
          </a:prstGeom>
        </p:spPr>
      </p:pic>
      <p:pic>
        <p:nvPicPr>
          <p:cNvPr id="2" name="صورة 4">
            <a:extLst>
              <a:ext uri="{FF2B5EF4-FFF2-40B4-BE49-F238E27FC236}">
                <a16:creationId xmlns:a16="http://schemas.microsoft.com/office/drawing/2014/main" id="{17441EAF-83B2-C12E-5B31-F7E97A2621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09" y="1422176"/>
            <a:ext cx="4089652" cy="288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89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EACC5BF8-7FB9-9F53-A92E-D19896E33A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5694461"/>
              </p:ext>
            </p:extLst>
          </p:nvPr>
        </p:nvGraphicFramePr>
        <p:xfrm>
          <a:off x="3068120" y="365125"/>
          <a:ext cx="8625185" cy="109728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36889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17545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60827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509924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28611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1166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الفهم القرائي </a:t>
                      </a:r>
                    </a:p>
                    <a:p>
                      <a:pPr algn="ctr" rtl="1"/>
                      <a:r>
                        <a:rPr lang="ar-SA" sz="14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400" b="1" dirty="0"/>
                        <a:t>مهارات تفكير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نتائج التوكل على الله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8E9EE549-EED2-0BDB-87D2-9BA684F4A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5"/>
            <a:ext cx="1777999" cy="1077412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46485D4E-D689-BE06-8D9C-D44B71359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54" y="1841596"/>
            <a:ext cx="3020023" cy="4228032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1F7032D-6111-6967-AB51-02E8144F6AE0}"/>
              </a:ext>
            </a:extLst>
          </p:cNvPr>
          <p:cNvSpPr/>
          <p:nvPr/>
        </p:nvSpPr>
        <p:spPr>
          <a:xfrm>
            <a:off x="4178174" y="1582600"/>
            <a:ext cx="3202915" cy="23730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راوي الحديث و فضائله؟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A2FA826-EFD7-086E-D6CC-28FAA3062A83}"/>
              </a:ext>
            </a:extLst>
          </p:cNvPr>
          <p:cNvSpPr/>
          <p:nvPr/>
        </p:nvSpPr>
        <p:spPr>
          <a:xfrm>
            <a:off x="1119110" y="1582599"/>
            <a:ext cx="2868438" cy="23730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-ماهو دعاء الخروج من المنزل؟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89E656B1-0D07-5A9E-E376-E70B2E3A6CDD}"/>
              </a:ext>
            </a:extLst>
          </p:cNvPr>
          <p:cNvSpPr/>
          <p:nvPr/>
        </p:nvSpPr>
        <p:spPr>
          <a:xfrm>
            <a:off x="4178174" y="4119862"/>
            <a:ext cx="3202915" cy="23730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-ماهي ثمرات التوكل الواردة في الحديث؟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1D529E4-DB3D-20F2-E7A8-7DCFCCED94E9}"/>
              </a:ext>
            </a:extLst>
          </p:cNvPr>
          <p:cNvSpPr/>
          <p:nvPr/>
        </p:nvSpPr>
        <p:spPr>
          <a:xfrm>
            <a:off x="1031090" y="4119862"/>
            <a:ext cx="2956458" cy="23730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-من شروط صحة التوكل (فعل السبب )- بيني ذلك من خلال الحديث؟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16" name="صورة 16">
            <a:extLst>
              <a:ext uri="{FF2B5EF4-FFF2-40B4-BE49-F238E27FC236}">
                <a16:creationId xmlns:a16="http://schemas.microsoft.com/office/drawing/2014/main" id="{3FC4F57D-F306-54FF-EC82-54552641B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617" y="2270770"/>
            <a:ext cx="934736" cy="934736"/>
          </a:xfrm>
          <a:prstGeom prst="rect">
            <a:avLst/>
          </a:prstGeom>
        </p:spPr>
      </p:pic>
      <p:pic>
        <p:nvPicPr>
          <p:cNvPr id="17" name="صورة 17">
            <a:extLst>
              <a:ext uri="{FF2B5EF4-FFF2-40B4-BE49-F238E27FC236}">
                <a16:creationId xmlns:a16="http://schemas.microsoft.com/office/drawing/2014/main" id="{147E48DA-1FDF-BE0C-943C-FE5B46FF4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924" y="2390079"/>
            <a:ext cx="841847" cy="841847"/>
          </a:xfrm>
          <a:prstGeom prst="rect">
            <a:avLst/>
          </a:prstGeom>
        </p:spPr>
      </p:pic>
      <p:pic>
        <p:nvPicPr>
          <p:cNvPr id="18" name="صورة 18">
            <a:extLst>
              <a:ext uri="{FF2B5EF4-FFF2-40B4-BE49-F238E27FC236}">
                <a16:creationId xmlns:a16="http://schemas.microsoft.com/office/drawing/2014/main" id="{FF17A84F-9082-BBA5-282F-7E11B0E34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171" y="4854482"/>
            <a:ext cx="934736" cy="9347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صورة 19">
            <a:extLst>
              <a:ext uri="{FF2B5EF4-FFF2-40B4-BE49-F238E27FC236}">
                <a16:creationId xmlns:a16="http://schemas.microsoft.com/office/drawing/2014/main" id="{10566F20-342D-861E-3228-CAD1BFAB6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12" y="4763092"/>
            <a:ext cx="953830" cy="144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12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4121BEA-2164-71D6-B207-376333B1363A}"/>
              </a:ext>
            </a:extLst>
          </p:cNvPr>
          <p:cNvSpPr/>
          <p:nvPr/>
        </p:nvSpPr>
        <p:spPr>
          <a:xfrm>
            <a:off x="9176031" y="2181131"/>
            <a:ext cx="2861338" cy="19500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راوي الحديث و فضائله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D0B6DC80-B4D7-9693-E181-458107FE15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5441631"/>
              </p:ext>
            </p:extLst>
          </p:nvPr>
        </p:nvGraphicFramePr>
        <p:xfrm>
          <a:off x="3382475" y="253843"/>
          <a:ext cx="8600038" cy="109728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32117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14869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5627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496776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28611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1166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الفهم القرائي </a:t>
                      </a:r>
                    </a:p>
                    <a:p>
                      <a:pPr algn="ctr" rtl="1"/>
                      <a:r>
                        <a:rPr lang="ar-SA" sz="14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400" b="1" dirty="0"/>
                        <a:t>مهارات تفكير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فضل الوضوء و الصلاة في تكفير الذنوب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50A25DAA-8E3C-4F1C-2592-7610A73B1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63" y="253843"/>
            <a:ext cx="1777999" cy="1077412"/>
          </a:xfrm>
          <a:prstGeom prst="rect">
            <a:avLst/>
          </a:prstGeom>
        </p:spPr>
      </p:pic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412ACA9E-FAC9-ED5C-7957-66AF53212A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6756043"/>
              </p:ext>
            </p:extLst>
          </p:nvPr>
        </p:nvGraphicFramePr>
        <p:xfrm>
          <a:off x="867624" y="1860990"/>
          <a:ext cx="8128000" cy="436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صورة 10">
            <a:extLst>
              <a:ext uri="{FF2B5EF4-FFF2-40B4-BE49-F238E27FC236}">
                <a16:creationId xmlns:a16="http://schemas.microsoft.com/office/drawing/2014/main" id="{F19BDB65-A03E-229C-29BB-754A50AD64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44" y="3156140"/>
            <a:ext cx="2600356" cy="1437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صورة 11">
            <a:extLst>
              <a:ext uri="{FF2B5EF4-FFF2-40B4-BE49-F238E27FC236}">
                <a16:creationId xmlns:a16="http://schemas.microsoft.com/office/drawing/2014/main" id="{B4F6E660-3744-8264-7E6D-F4337E7333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202" y="1518340"/>
            <a:ext cx="866996" cy="866996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C6C6D44-C5FB-2CFA-7E85-7E1AE6773757}"/>
              </a:ext>
            </a:extLst>
          </p:cNvPr>
          <p:cNvSpPr/>
          <p:nvPr/>
        </p:nvSpPr>
        <p:spPr>
          <a:xfrm>
            <a:off x="9176031" y="4276335"/>
            <a:ext cx="2861338" cy="23278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-اهتم الإسلام بالطهارة الحسية و المعنوية وضحي ذلك من خلال الأعمال الواردة في الحديث؟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16" name="صورة 16">
            <a:extLst>
              <a:ext uri="{FF2B5EF4-FFF2-40B4-BE49-F238E27FC236}">
                <a16:creationId xmlns:a16="http://schemas.microsoft.com/office/drawing/2014/main" id="{DD200416-2BB4-7050-698E-39FA681678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940" y="5541763"/>
            <a:ext cx="829776" cy="8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01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4121BEA-2164-71D6-B207-376333B1363A}"/>
              </a:ext>
            </a:extLst>
          </p:cNvPr>
          <p:cNvSpPr/>
          <p:nvPr/>
        </p:nvSpPr>
        <p:spPr>
          <a:xfrm>
            <a:off x="8633320" y="1661551"/>
            <a:ext cx="2861338" cy="22915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راوه الحديث و فضائلهم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D0B6DC80-B4D7-9693-E181-458107FE15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82475" y="253843"/>
          <a:ext cx="8600038" cy="109728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32117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14869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5627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496776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28611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1166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الفهم القرائي </a:t>
                      </a:r>
                    </a:p>
                    <a:p>
                      <a:pPr algn="ctr" rtl="1"/>
                      <a:r>
                        <a:rPr lang="ar-SA" sz="14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400" b="1" dirty="0"/>
                        <a:t>مهارات تفكير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فضل صلاتي الفجر و العشاء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50A25DAA-8E3C-4F1C-2592-7610A73B1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63" y="253843"/>
            <a:ext cx="1777999" cy="1077412"/>
          </a:xfrm>
          <a:prstGeom prst="rect">
            <a:avLst/>
          </a:prstGeom>
        </p:spPr>
      </p:pic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412ACA9E-FAC9-ED5C-7957-66AF53212AB2}"/>
              </a:ext>
            </a:extLst>
          </p:cNvPr>
          <p:cNvGraphicFramePr/>
          <p:nvPr/>
        </p:nvGraphicFramePr>
        <p:xfrm>
          <a:off x="867624" y="1860990"/>
          <a:ext cx="7564343" cy="436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صورة 11">
            <a:extLst>
              <a:ext uri="{FF2B5EF4-FFF2-40B4-BE49-F238E27FC236}">
                <a16:creationId xmlns:a16="http://schemas.microsoft.com/office/drawing/2014/main" id="{B4F6E660-3744-8264-7E6D-F4337E733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160" y="2373820"/>
            <a:ext cx="866996" cy="866996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EB110A97-1E92-B3CB-DCC9-1360E8EA0F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4" t="12358" r="30323" b="57704"/>
          <a:stretch/>
        </p:blipFill>
        <p:spPr>
          <a:xfrm>
            <a:off x="8633320" y="3617185"/>
            <a:ext cx="3264044" cy="2559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44AA0A18-B24C-7BA4-E7F1-2F5FBB4ADFB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8"/>
          <a:stretch/>
        </p:blipFill>
        <p:spPr>
          <a:xfrm>
            <a:off x="3382475" y="2804059"/>
            <a:ext cx="2602872" cy="18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76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51C348D7-F916-EBA9-4E18-E6B6E2959A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465801"/>
              </p:ext>
            </p:extLst>
          </p:nvPr>
        </p:nvGraphicFramePr>
        <p:xfrm>
          <a:off x="3168713" y="365125"/>
          <a:ext cx="8801226" cy="109728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0298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627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2684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197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28611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01166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الفهم القرائي </a:t>
                      </a:r>
                    </a:p>
                    <a:p>
                      <a:pPr algn="ctr" rtl="1"/>
                      <a:r>
                        <a:rPr lang="ar-SA" sz="14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400" b="1" dirty="0"/>
                        <a:t>مهارات تفكير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فضل التبكير إلى الصلاة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F9B90484-1EAC-9CF4-896F-3F59B6FE7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777999" cy="1077412"/>
          </a:xfrm>
          <a:prstGeom prst="rect">
            <a:avLst/>
          </a:prstGeom>
        </p:spPr>
      </p:pic>
      <p:pic>
        <p:nvPicPr>
          <p:cNvPr id="11" name="صورة 11">
            <a:extLst>
              <a:ext uri="{FF2B5EF4-FFF2-40B4-BE49-F238E27FC236}">
                <a16:creationId xmlns:a16="http://schemas.microsoft.com/office/drawing/2014/main" id="{823AF0D4-23EF-8545-1EF6-275E1CC19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35" y="1535583"/>
            <a:ext cx="3551828" cy="2885027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46E78BEB-A663-5E3B-D078-D1E812E2476B}"/>
              </a:ext>
            </a:extLst>
          </p:cNvPr>
          <p:cNvSpPr/>
          <p:nvPr/>
        </p:nvSpPr>
        <p:spPr>
          <a:xfrm>
            <a:off x="5268091" y="2313681"/>
            <a:ext cx="2861338" cy="19500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راوي الحديث و فضائله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14" name="جدول 14">
            <a:extLst>
              <a:ext uri="{FF2B5EF4-FFF2-40B4-BE49-F238E27FC236}">
                <a16:creationId xmlns:a16="http://schemas.microsoft.com/office/drawing/2014/main" id="{429594B9-7B3F-2AC4-9F1B-AADD8CC08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868586"/>
              </p:ext>
            </p:extLst>
          </p:nvPr>
        </p:nvGraphicFramePr>
        <p:xfrm>
          <a:off x="365668" y="2313681"/>
          <a:ext cx="4525721" cy="223063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51089">
                  <a:extLst>
                    <a:ext uri="{9D8B030D-6E8A-4147-A177-3AD203B41FA5}">
                      <a16:colId xmlns:a16="http://schemas.microsoft.com/office/drawing/2014/main" val="3570063685"/>
                    </a:ext>
                  </a:extLst>
                </a:gridCol>
                <a:gridCol w="1910496">
                  <a:extLst>
                    <a:ext uri="{9D8B030D-6E8A-4147-A177-3AD203B41FA5}">
                      <a16:colId xmlns:a16="http://schemas.microsoft.com/office/drawing/2014/main" val="3051036132"/>
                    </a:ext>
                  </a:extLst>
                </a:gridCol>
                <a:gridCol w="2164136">
                  <a:extLst>
                    <a:ext uri="{9D8B030D-6E8A-4147-A177-3AD203B41FA5}">
                      <a16:colId xmlns:a16="http://schemas.microsoft.com/office/drawing/2014/main" val="2171586882"/>
                    </a:ext>
                  </a:extLst>
                </a:gridCol>
              </a:tblGrid>
              <a:tr h="371773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العمل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معناه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147234"/>
                  </a:ext>
                </a:extLst>
              </a:tr>
              <a:tr h="371773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>
                          <a:solidFill>
                            <a:schemeClr val="bg1"/>
                          </a:solidFill>
                        </a:rPr>
                        <a:t>——————-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>
                          <a:solidFill>
                            <a:schemeClr val="bg1"/>
                          </a:solidFill>
                        </a:rPr>
                        <a:t>———————-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568980"/>
                  </a:ext>
                </a:extLst>
              </a:tr>
              <a:tr h="371773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047586"/>
                  </a:ext>
                </a:extLst>
              </a:tr>
              <a:tr h="371773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315656"/>
                  </a:ext>
                </a:extLst>
              </a:tr>
              <a:tr h="371773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320748"/>
                  </a:ext>
                </a:extLst>
              </a:tr>
              <a:tr h="371773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468770"/>
                  </a:ext>
                </a:extLst>
              </a:tr>
            </a:tbl>
          </a:graphicData>
        </a:graphic>
      </p:graphicFrame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D7D9305-5E3C-7626-B7D6-FBCF933BEB11}"/>
              </a:ext>
            </a:extLst>
          </p:cNvPr>
          <p:cNvSpPr txBox="1"/>
          <p:nvPr/>
        </p:nvSpPr>
        <p:spPr>
          <a:xfrm>
            <a:off x="289208" y="1693444"/>
            <a:ext cx="45257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b="1" dirty="0"/>
              <a:t>-عددي الأعمال الفاضلة في الحديث مع ذكر معناها؟</a:t>
            </a:r>
          </a:p>
        </p:txBody>
      </p:sp>
      <p:pic>
        <p:nvPicPr>
          <p:cNvPr id="17" name="صورة 11">
            <a:extLst>
              <a:ext uri="{FF2B5EF4-FFF2-40B4-BE49-F238E27FC236}">
                <a16:creationId xmlns:a16="http://schemas.microsoft.com/office/drawing/2014/main" id="{0EE8AC35-BC62-620A-CB68-F73D334D9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62" y="1629278"/>
            <a:ext cx="866996" cy="866996"/>
          </a:xfrm>
          <a:prstGeom prst="rect">
            <a:avLst/>
          </a:prstGeom>
        </p:spPr>
      </p:pic>
      <p:pic>
        <p:nvPicPr>
          <p:cNvPr id="19" name="صورة 3">
            <a:extLst>
              <a:ext uri="{FF2B5EF4-FFF2-40B4-BE49-F238E27FC236}">
                <a16:creationId xmlns:a16="http://schemas.microsoft.com/office/drawing/2014/main" id="{391ABB0C-3F54-AAB6-D216-90E334854C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8"/>
          <a:stretch/>
        </p:blipFill>
        <p:spPr>
          <a:xfrm>
            <a:off x="504374" y="4795224"/>
            <a:ext cx="1775673" cy="1278142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687EA0C4-4060-1DE8-AB68-9943281E424E}"/>
              </a:ext>
            </a:extLst>
          </p:cNvPr>
          <p:cNvSpPr/>
          <p:nvPr/>
        </p:nvSpPr>
        <p:spPr>
          <a:xfrm>
            <a:off x="2207255" y="4654002"/>
            <a:ext cx="2861338" cy="19500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-ماهي علامة محبة العبد لربه؟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23" name="صورة 50">
            <a:extLst>
              <a:ext uri="{FF2B5EF4-FFF2-40B4-BE49-F238E27FC236}">
                <a16:creationId xmlns:a16="http://schemas.microsoft.com/office/drawing/2014/main" id="{C95AB321-00C4-1031-138E-F599FE756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48" y="4777982"/>
            <a:ext cx="1312625" cy="1312625"/>
          </a:xfrm>
          <a:prstGeom prst="rect">
            <a:avLst/>
          </a:prstGeom>
        </p:spPr>
      </p:pic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9BC66FF0-263A-EFBC-1002-B93F5A82AB47}"/>
              </a:ext>
            </a:extLst>
          </p:cNvPr>
          <p:cNvSpPr/>
          <p:nvPr/>
        </p:nvSpPr>
        <p:spPr>
          <a:xfrm>
            <a:off x="6771474" y="4542857"/>
            <a:ext cx="3907906" cy="19500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مامعنى (استهموا )؟وعلام تدل هذه الكلمة في الحديث؟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27" name="صورة 50">
            <a:extLst>
              <a:ext uri="{FF2B5EF4-FFF2-40B4-BE49-F238E27FC236}">
                <a16:creationId xmlns:a16="http://schemas.microsoft.com/office/drawing/2014/main" id="{8AF28E6E-7B1E-DA0A-DE8C-67B1A7B7E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80" y="4861553"/>
            <a:ext cx="1312625" cy="13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2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مادة الفقه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01F0E58A-52C8-D77E-6E7B-5A5DD823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45" y="1346200"/>
            <a:ext cx="4165600" cy="416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07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754950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و 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استحقاق الله للعبادة وحده لا شريك 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21F0E971-496A-7B4E-8497-A0A8A5EDF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17" y="1479267"/>
            <a:ext cx="1831266" cy="104748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B5457A72-FA98-5CDC-4ECC-57EADA553936}"/>
              </a:ext>
            </a:extLst>
          </p:cNvPr>
          <p:cNvSpPr/>
          <p:nvPr/>
        </p:nvSpPr>
        <p:spPr>
          <a:xfrm>
            <a:off x="5169129" y="2770842"/>
            <a:ext cx="2793841" cy="15604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أذكر بعض دلائل استحقاق الله للعبادة وحده لا شريك له-من خلال النصوص الشرعية التالية :  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5" name="موصل: منحني 4">
            <a:extLst>
              <a:ext uri="{FF2B5EF4-FFF2-40B4-BE49-F238E27FC236}">
                <a16:creationId xmlns:a16="http://schemas.microsoft.com/office/drawing/2014/main" id="{E55D4F42-BABF-3434-822D-0A2079C6CDD0}"/>
              </a:ext>
            </a:extLst>
          </p:cNvPr>
          <p:cNvCxnSpPr>
            <a:cxnSpLocks/>
          </p:cNvCxnSpPr>
          <p:nvPr/>
        </p:nvCxnSpPr>
        <p:spPr>
          <a:xfrm flipV="1">
            <a:off x="8085247" y="1823267"/>
            <a:ext cx="1156835" cy="94757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موصل: منحني 18">
            <a:extLst>
              <a:ext uri="{FF2B5EF4-FFF2-40B4-BE49-F238E27FC236}">
                <a16:creationId xmlns:a16="http://schemas.microsoft.com/office/drawing/2014/main" id="{D323D250-F46C-F15F-633B-AD9925C76368}"/>
              </a:ext>
            </a:extLst>
          </p:cNvPr>
          <p:cNvCxnSpPr>
            <a:cxnSpLocks/>
          </p:cNvCxnSpPr>
          <p:nvPr/>
        </p:nvCxnSpPr>
        <p:spPr>
          <a:xfrm>
            <a:off x="7962970" y="3923168"/>
            <a:ext cx="1882675" cy="172267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موصل: منحني 22">
            <a:extLst>
              <a:ext uri="{FF2B5EF4-FFF2-40B4-BE49-F238E27FC236}">
                <a16:creationId xmlns:a16="http://schemas.microsoft.com/office/drawing/2014/main" id="{2B7ABE17-5604-2674-DA37-E499E2E0C55D}"/>
              </a:ext>
            </a:extLst>
          </p:cNvPr>
          <p:cNvCxnSpPr>
            <a:cxnSpLocks/>
          </p:cNvCxnSpPr>
          <p:nvPr/>
        </p:nvCxnSpPr>
        <p:spPr>
          <a:xfrm rot="10800000">
            <a:off x="3671684" y="1823270"/>
            <a:ext cx="1320297" cy="94757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موصل: منحني 26">
            <a:extLst>
              <a:ext uri="{FF2B5EF4-FFF2-40B4-BE49-F238E27FC236}">
                <a16:creationId xmlns:a16="http://schemas.microsoft.com/office/drawing/2014/main" id="{E93E18E1-41AC-504C-A56C-6ED22AAFEF33}"/>
              </a:ext>
            </a:extLst>
          </p:cNvPr>
          <p:cNvCxnSpPr>
            <a:cxnSpLocks/>
          </p:cNvCxnSpPr>
          <p:nvPr/>
        </p:nvCxnSpPr>
        <p:spPr>
          <a:xfrm rot="5400000">
            <a:off x="3703935" y="4180647"/>
            <a:ext cx="1558686" cy="137170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3D624B76-8795-CEAA-5662-C32228F624F0}"/>
              </a:ext>
            </a:extLst>
          </p:cNvPr>
          <p:cNvSpPr/>
          <p:nvPr/>
        </p:nvSpPr>
        <p:spPr>
          <a:xfrm>
            <a:off x="9364358" y="1382655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-قال تعالى : ( إن ربكم الله الذي خلق السموات و الأرض في ستة أيام)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………………………….</a:t>
            </a: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281DEB1A-BA00-7B4F-78A2-7DE09CAB5EB7}"/>
              </a:ext>
            </a:extLst>
          </p:cNvPr>
          <p:cNvSpPr/>
          <p:nvPr/>
        </p:nvSpPr>
        <p:spPr>
          <a:xfrm>
            <a:off x="9364358" y="4331248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-قال تعالى : ( تؤتي الملك من تشآء و تنزع الملك ممن تشآء )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………………………….</a:t>
            </a: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F1C6F954-EACD-1471-4882-34ACA6884DCD}"/>
              </a:ext>
            </a:extLst>
          </p:cNvPr>
          <p:cNvSpPr/>
          <p:nvPr/>
        </p:nvSpPr>
        <p:spPr>
          <a:xfrm>
            <a:off x="1255074" y="1479267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-قال تعالى : ( و إليه يرجع الأمر كله )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………………………….</a:t>
            </a: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44CB2A5E-6CB3-E3DD-9CAE-4502AF6ADC09}"/>
              </a:ext>
            </a:extLst>
          </p:cNvPr>
          <p:cNvSpPr/>
          <p:nvPr/>
        </p:nvSpPr>
        <p:spPr>
          <a:xfrm>
            <a:off x="-6854210" y="1575879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-قال تعالى : ( و إليه يرجع الأمر كله )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………………………….</a:t>
            </a: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7E119BD1-B4DF-E6F9-F44E-7F125D3B8161}"/>
              </a:ext>
            </a:extLst>
          </p:cNvPr>
          <p:cNvSpPr/>
          <p:nvPr/>
        </p:nvSpPr>
        <p:spPr>
          <a:xfrm>
            <a:off x="1260740" y="4545490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-قال تعالى : ( قد سمع الله قول الذين قالوا إن الله فقير و نحن أغنياء)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………………………….</a:t>
            </a:r>
          </a:p>
        </p:txBody>
      </p:sp>
      <p:pic>
        <p:nvPicPr>
          <p:cNvPr id="41" name="صورة 41">
            <a:extLst>
              <a:ext uri="{FF2B5EF4-FFF2-40B4-BE49-F238E27FC236}">
                <a16:creationId xmlns:a16="http://schemas.microsoft.com/office/drawing/2014/main" id="{D5C83D92-EEFC-0566-DC80-BA82ABAF5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67" y="2827408"/>
            <a:ext cx="792128" cy="792128"/>
          </a:xfrm>
          <a:prstGeom prst="rect">
            <a:avLst/>
          </a:prstGeom>
        </p:spPr>
      </p:pic>
      <p:pic>
        <p:nvPicPr>
          <p:cNvPr id="43" name="صورة 41">
            <a:extLst>
              <a:ext uri="{FF2B5EF4-FFF2-40B4-BE49-F238E27FC236}">
                <a16:creationId xmlns:a16="http://schemas.microsoft.com/office/drawing/2014/main" id="{A451138E-CC37-F7F3-B047-AE947278F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567" y="5833657"/>
            <a:ext cx="792128" cy="792128"/>
          </a:xfrm>
          <a:prstGeom prst="rect">
            <a:avLst/>
          </a:prstGeom>
        </p:spPr>
      </p:pic>
      <p:pic>
        <p:nvPicPr>
          <p:cNvPr id="47" name="صورة 41">
            <a:extLst>
              <a:ext uri="{FF2B5EF4-FFF2-40B4-BE49-F238E27FC236}">
                <a16:creationId xmlns:a16="http://schemas.microsoft.com/office/drawing/2014/main" id="{5C3AE45E-FE70-8570-312E-5C9F8F86C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00" y="2815391"/>
            <a:ext cx="792128" cy="792128"/>
          </a:xfrm>
          <a:prstGeom prst="rect">
            <a:avLst/>
          </a:prstGeom>
        </p:spPr>
      </p:pic>
      <p:pic>
        <p:nvPicPr>
          <p:cNvPr id="49" name="صورة 41">
            <a:extLst>
              <a:ext uri="{FF2B5EF4-FFF2-40B4-BE49-F238E27FC236}">
                <a16:creationId xmlns:a16="http://schemas.microsoft.com/office/drawing/2014/main" id="{E4E7AEB0-8421-5FE6-509E-F2D14D6FF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15" y="6040496"/>
            <a:ext cx="792128" cy="792128"/>
          </a:xfrm>
          <a:prstGeom prst="rect">
            <a:avLst/>
          </a:prstGeom>
        </p:spPr>
      </p:pic>
      <p:pic>
        <p:nvPicPr>
          <p:cNvPr id="50" name="صورة 50">
            <a:extLst>
              <a:ext uri="{FF2B5EF4-FFF2-40B4-BE49-F238E27FC236}">
                <a16:creationId xmlns:a16="http://schemas.microsoft.com/office/drawing/2014/main" id="{DB32B760-1533-82A6-59E3-4C9B94F85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48" y="4980708"/>
            <a:ext cx="1024728" cy="1024728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97D85AEA-01D8-B93C-4A42-630A064D9998}"/>
              </a:ext>
            </a:extLst>
          </p:cNvPr>
          <p:cNvSpPr/>
          <p:nvPr/>
        </p:nvSpPr>
        <p:spPr>
          <a:xfrm>
            <a:off x="5367964" y="4448854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-قال تعالى : ( هو الذي ينزل الغيث من بعد ما قنطوا و ينشر رحمته)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694230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67FD4B7-FF5B-87BD-99CB-49A428673BD9}"/>
              </a:ext>
            </a:extLst>
          </p:cNvPr>
          <p:cNvSpPr/>
          <p:nvPr/>
        </p:nvSpPr>
        <p:spPr>
          <a:xfrm>
            <a:off x="9773811" y="1509660"/>
            <a:ext cx="2008237" cy="4808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noAutofit/>
          </a:bodyPr>
          <a:lstStyle/>
          <a:p>
            <a:pPr algn="ctr"/>
            <a:r>
              <a:rPr lang="ar-SA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معنى الزكاة</a:t>
            </a: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93910E24-B3B2-78D9-4E97-DB49CB0FA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66" y="5085028"/>
            <a:ext cx="616331" cy="709234"/>
          </a:xfrm>
          <a:prstGeom prst="rect">
            <a:avLst/>
          </a:prstGeom>
        </p:spPr>
      </p:pic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142D8C1F-CAEC-9905-BFB7-EE7233A5022E}"/>
              </a:ext>
            </a:extLst>
          </p:cNvPr>
          <p:cNvSpPr/>
          <p:nvPr/>
        </p:nvSpPr>
        <p:spPr>
          <a:xfrm>
            <a:off x="8334114" y="3565147"/>
            <a:ext cx="3726022" cy="622579"/>
          </a:xfrm>
          <a:prstGeom prst="roundRect">
            <a:avLst>
              <a:gd name="adj" fmla="val 46453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noAutofit/>
          </a:bodyPr>
          <a:lstStyle/>
          <a:p>
            <a:pPr algn="ctr"/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8" name="صورة 58">
            <a:extLst>
              <a:ext uri="{FF2B5EF4-FFF2-40B4-BE49-F238E27FC236}">
                <a16:creationId xmlns:a16="http://schemas.microsoft.com/office/drawing/2014/main" id="{DC8B55C7-741C-863A-980E-437716106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t="65487" b="7898"/>
          <a:stretch/>
        </p:blipFill>
        <p:spPr>
          <a:xfrm>
            <a:off x="8434961" y="5818692"/>
            <a:ext cx="3555392" cy="664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1" name="مستطيل: زوايا مستديرة 60">
            <a:extLst>
              <a:ext uri="{FF2B5EF4-FFF2-40B4-BE49-F238E27FC236}">
                <a16:creationId xmlns:a16="http://schemas.microsoft.com/office/drawing/2014/main" id="{31F00041-2F8C-016B-A7B7-F85536724D71}"/>
              </a:ext>
            </a:extLst>
          </p:cNvPr>
          <p:cNvSpPr/>
          <p:nvPr/>
        </p:nvSpPr>
        <p:spPr>
          <a:xfrm>
            <a:off x="8062821" y="5025951"/>
            <a:ext cx="4098162" cy="62519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noAutofit/>
          </a:bodyPr>
          <a:lstStyle/>
          <a:p>
            <a:pPr algn="ctr"/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2" name="صورة 62">
            <a:extLst>
              <a:ext uri="{FF2B5EF4-FFF2-40B4-BE49-F238E27FC236}">
                <a16:creationId xmlns:a16="http://schemas.microsoft.com/office/drawing/2014/main" id="{031948E1-9659-35C7-3B9E-F662EBF29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830" y="4246803"/>
            <a:ext cx="785523" cy="785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صورة 63">
            <a:extLst>
              <a:ext uri="{FF2B5EF4-FFF2-40B4-BE49-F238E27FC236}">
                <a16:creationId xmlns:a16="http://schemas.microsoft.com/office/drawing/2014/main" id="{B1223DF1-6108-7AA9-19EB-BA7355B59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46" y="4305880"/>
            <a:ext cx="756075" cy="720071"/>
          </a:xfrm>
          <a:prstGeom prst="rect">
            <a:avLst/>
          </a:prstGeom>
        </p:spPr>
      </p:pic>
      <p:pic>
        <p:nvPicPr>
          <p:cNvPr id="64" name="صورة 64">
            <a:extLst>
              <a:ext uri="{FF2B5EF4-FFF2-40B4-BE49-F238E27FC236}">
                <a16:creationId xmlns:a16="http://schemas.microsoft.com/office/drawing/2014/main" id="{7D4D1A5E-74F9-E886-EE13-A7FA6018FB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3"/>
          <a:stretch/>
        </p:blipFill>
        <p:spPr>
          <a:xfrm>
            <a:off x="9453037" y="4237118"/>
            <a:ext cx="1000457" cy="828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صورة 65">
            <a:extLst>
              <a:ext uri="{FF2B5EF4-FFF2-40B4-BE49-F238E27FC236}">
                <a16:creationId xmlns:a16="http://schemas.microsoft.com/office/drawing/2014/main" id="{76EC0E7C-0DC5-5163-04C5-98E0BFD65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701" y="4169119"/>
            <a:ext cx="915909" cy="91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" name="مستطيل: زوايا مستديرة 66">
            <a:extLst>
              <a:ext uri="{FF2B5EF4-FFF2-40B4-BE49-F238E27FC236}">
                <a16:creationId xmlns:a16="http://schemas.microsoft.com/office/drawing/2014/main" id="{9DC28AD1-7048-E780-A6C8-3084E2895482}"/>
              </a:ext>
            </a:extLst>
          </p:cNvPr>
          <p:cNvSpPr/>
          <p:nvPr/>
        </p:nvSpPr>
        <p:spPr>
          <a:xfrm>
            <a:off x="8434961" y="2095043"/>
            <a:ext cx="3726022" cy="493647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noAutofit/>
          </a:bodyPr>
          <a:lstStyle/>
          <a:p>
            <a:pPr algn="ctr"/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8" name="صورة 68">
            <a:extLst>
              <a:ext uri="{FF2B5EF4-FFF2-40B4-BE49-F238E27FC236}">
                <a16:creationId xmlns:a16="http://schemas.microsoft.com/office/drawing/2014/main" id="{A094AB06-4977-C233-D0EA-C9E6BBA1B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22" y="4073784"/>
            <a:ext cx="1070322" cy="1070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صورة 69">
            <a:extLst>
              <a:ext uri="{FF2B5EF4-FFF2-40B4-BE49-F238E27FC236}">
                <a16:creationId xmlns:a16="http://schemas.microsoft.com/office/drawing/2014/main" id="{AC9FAEF9-3C00-ABFD-DE81-FC0ADC7957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8" t="55828" r="4434" b="25852"/>
          <a:stretch/>
        </p:blipFill>
        <p:spPr>
          <a:xfrm>
            <a:off x="8999464" y="2756238"/>
            <a:ext cx="2738963" cy="552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3" name="صورة 73">
            <a:extLst>
              <a:ext uri="{FF2B5EF4-FFF2-40B4-BE49-F238E27FC236}">
                <a16:creationId xmlns:a16="http://schemas.microsoft.com/office/drawing/2014/main" id="{E3AF7846-C109-7B4B-0959-9B11944117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9268" y="2592402"/>
            <a:ext cx="880196" cy="88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5" name="مستطيل: زوايا مستديرة 74">
            <a:extLst>
              <a:ext uri="{FF2B5EF4-FFF2-40B4-BE49-F238E27FC236}">
                <a16:creationId xmlns:a16="http://schemas.microsoft.com/office/drawing/2014/main" id="{A3A23A50-B3ED-361B-153E-A8821FA0F009}"/>
              </a:ext>
            </a:extLst>
          </p:cNvPr>
          <p:cNvSpPr/>
          <p:nvPr/>
        </p:nvSpPr>
        <p:spPr>
          <a:xfrm>
            <a:off x="6054584" y="2263365"/>
            <a:ext cx="2008237" cy="13017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noAutofit/>
          </a:bodyPr>
          <a:lstStyle/>
          <a:p>
            <a:pPr algn="ctr"/>
            <a:r>
              <a:rPr lang="ar-S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حكم الزكاة:</a:t>
            </a:r>
          </a:p>
          <a:p>
            <a:pPr algn="ctr"/>
            <a:endParaRPr lang="ar-SA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B921C883-F775-2F86-F45A-F95ADC532752}"/>
              </a:ext>
            </a:extLst>
          </p:cNvPr>
          <p:cNvSpPr/>
          <p:nvPr/>
        </p:nvSpPr>
        <p:spPr>
          <a:xfrm>
            <a:off x="3571842" y="1577965"/>
            <a:ext cx="2008237" cy="21817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noAutofit/>
          </a:bodyPr>
          <a:lstStyle/>
          <a:p>
            <a:pPr algn="ctr"/>
            <a:r>
              <a:rPr lang="ar-S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متى فرضت؟</a:t>
            </a:r>
          </a:p>
          <a:p>
            <a:pPr algn="ctr"/>
            <a:endParaRPr lang="ar-S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9" name="مستطيل: زوايا مستديرة 88">
            <a:extLst>
              <a:ext uri="{FF2B5EF4-FFF2-40B4-BE49-F238E27FC236}">
                <a16:creationId xmlns:a16="http://schemas.microsoft.com/office/drawing/2014/main" id="{EAC7478F-B6BB-CB9B-A92A-A4979B674E63}"/>
              </a:ext>
            </a:extLst>
          </p:cNvPr>
          <p:cNvSpPr/>
          <p:nvPr/>
        </p:nvSpPr>
        <p:spPr>
          <a:xfrm>
            <a:off x="203021" y="2335543"/>
            <a:ext cx="2341929" cy="69480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noAutofit/>
          </a:bodyPr>
          <a:lstStyle/>
          <a:p>
            <a:pPr algn="ctr"/>
            <a:r>
              <a:rPr lang="ar-SA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الشروط الواجبة:</a:t>
            </a:r>
          </a:p>
        </p:txBody>
      </p:sp>
      <p:sp>
        <p:nvSpPr>
          <p:cNvPr id="91" name="مستطيل: زوايا مستديرة 90">
            <a:extLst>
              <a:ext uri="{FF2B5EF4-FFF2-40B4-BE49-F238E27FC236}">
                <a16:creationId xmlns:a16="http://schemas.microsoft.com/office/drawing/2014/main" id="{7293B5FD-A0A1-3976-A72C-9BE3935FAA1F}"/>
              </a:ext>
            </a:extLst>
          </p:cNvPr>
          <p:cNvSpPr/>
          <p:nvPr/>
        </p:nvSpPr>
        <p:spPr>
          <a:xfrm>
            <a:off x="203394" y="3210484"/>
            <a:ext cx="2341929" cy="6948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noAutofit/>
          </a:bodyPr>
          <a:lstStyle/>
          <a:p>
            <a:pPr algn="ctr"/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3" name="مستطيل: زوايا مستديرة 92">
            <a:extLst>
              <a:ext uri="{FF2B5EF4-FFF2-40B4-BE49-F238E27FC236}">
                <a16:creationId xmlns:a16="http://schemas.microsoft.com/office/drawing/2014/main" id="{83DB395A-ADB3-4FDA-D409-74ED77B17719}"/>
              </a:ext>
            </a:extLst>
          </p:cNvPr>
          <p:cNvSpPr/>
          <p:nvPr/>
        </p:nvSpPr>
        <p:spPr>
          <a:xfrm>
            <a:off x="203767" y="4142778"/>
            <a:ext cx="2341929" cy="58447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noAutofit/>
          </a:bodyPr>
          <a:lstStyle/>
          <a:p>
            <a:pPr algn="ctr"/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مستطيل: زوايا مستديرة 94">
            <a:extLst>
              <a:ext uri="{FF2B5EF4-FFF2-40B4-BE49-F238E27FC236}">
                <a16:creationId xmlns:a16="http://schemas.microsoft.com/office/drawing/2014/main" id="{683106B5-704A-4513-11BE-19763DE2595E}"/>
              </a:ext>
            </a:extLst>
          </p:cNvPr>
          <p:cNvSpPr/>
          <p:nvPr/>
        </p:nvSpPr>
        <p:spPr>
          <a:xfrm flipV="1">
            <a:off x="204140" y="4964740"/>
            <a:ext cx="2341929" cy="42419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noAutofit/>
          </a:bodyPr>
          <a:lstStyle/>
          <a:p>
            <a:pPr algn="ctr"/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7" name="مستطيل: زوايا مستديرة 96">
            <a:extLst>
              <a:ext uri="{FF2B5EF4-FFF2-40B4-BE49-F238E27FC236}">
                <a16:creationId xmlns:a16="http://schemas.microsoft.com/office/drawing/2014/main" id="{21635E08-BB09-DA4A-CB0D-5F9CB8B5ABC4}"/>
              </a:ext>
            </a:extLst>
          </p:cNvPr>
          <p:cNvSpPr/>
          <p:nvPr/>
        </p:nvSpPr>
        <p:spPr>
          <a:xfrm>
            <a:off x="204513" y="5659549"/>
            <a:ext cx="2341929" cy="62153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noAutofit/>
          </a:bodyPr>
          <a:lstStyle/>
          <a:p>
            <a:pPr algn="ctr"/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8" name="صورة 98">
            <a:extLst>
              <a:ext uri="{FF2B5EF4-FFF2-40B4-BE49-F238E27FC236}">
                <a16:creationId xmlns:a16="http://schemas.microsoft.com/office/drawing/2014/main" id="{C09606C8-6431-D628-0445-B88CDCAF0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2"/>
          <a:stretch/>
        </p:blipFill>
        <p:spPr>
          <a:xfrm>
            <a:off x="5085331" y="1383409"/>
            <a:ext cx="854286" cy="592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صورة 99">
            <a:extLst>
              <a:ext uri="{FF2B5EF4-FFF2-40B4-BE49-F238E27FC236}">
                <a16:creationId xmlns:a16="http://schemas.microsoft.com/office/drawing/2014/main" id="{6F8D3208-68B1-40D7-AF47-D38F3D7BCD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2" y="1469061"/>
            <a:ext cx="1418030" cy="892809"/>
          </a:xfrm>
          <a:prstGeom prst="rect">
            <a:avLst/>
          </a:prstGeom>
        </p:spPr>
      </p:pic>
      <p:sp>
        <p:nvSpPr>
          <p:cNvPr id="104" name="مستطيل: زوايا مستديرة 103">
            <a:extLst>
              <a:ext uri="{FF2B5EF4-FFF2-40B4-BE49-F238E27FC236}">
                <a16:creationId xmlns:a16="http://schemas.microsoft.com/office/drawing/2014/main" id="{F65CB112-CE70-7BFE-39D1-69553946A90F}"/>
              </a:ext>
            </a:extLst>
          </p:cNvPr>
          <p:cNvSpPr/>
          <p:nvPr/>
        </p:nvSpPr>
        <p:spPr>
          <a:xfrm>
            <a:off x="3124266" y="3869908"/>
            <a:ext cx="4458020" cy="25901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noAutofit/>
          </a:bodyPr>
          <a:lstStyle/>
          <a:p>
            <a:pPr algn="ctr"/>
            <a:r>
              <a:rPr lang="ar-S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الحكمة من مشروعيتها :</a:t>
            </a:r>
          </a:p>
          <a:p>
            <a:pPr algn="ctr"/>
            <a:endParaRPr lang="ar-S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B1C723E7-BF11-A8E8-D6AD-DC7F7C2F1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877675"/>
              </p:ext>
            </p:extLst>
          </p:nvPr>
        </p:nvGraphicFramePr>
        <p:xfrm>
          <a:off x="3184659" y="245049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</a:t>
                      </a:r>
                    </a:p>
                    <a:p>
                      <a:pPr algn="ctr" rtl="1"/>
                      <a:r>
                        <a:rPr lang="ar-SA" b="1" dirty="0"/>
                        <a:t>صورة وتعليق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منزلة الزكاة وشروط و جوبها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0" name="صورة 100">
            <a:extLst>
              <a:ext uri="{FF2B5EF4-FFF2-40B4-BE49-F238E27FC236}">
                <a16:creationId xmlns:a16="http://schemas.microsoft.com/office/drawing/2014/main" id="{9773329D-60E8-CB5A-C87C-7F7A2F201D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39" y="5338548"/>
            <a:ext cx="1370848" cy="942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13">
            <a:extLst>
              <a:ext uri="{FF2B5EF4-FFF2-40B4-BE49-F238E27FC236}">
                <a16:creationId xmlns:a16="http://schemas.microsoft.com/office/drawing/2014/main" id="{B54781FB-C0F2-8B16-007D-632612A1D1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5"/>
            <a:ext cx="1777999" cy="107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9" grpId="0" animBg="1"/>
      <p:bldP spid="61" grpId="0" animBg="1"/>
      <p:bldP spid="67" grpId="0" animBg="1"/>
      <p:bldP spid="75" grpId="0" animBg="1"/>
      <p:bldP spid="80" grpId="0" animBg="1"/>
      <p:bldP spid="89" grpId="0" animBg="1"/>
      <p:bldP spid="91" grpId="0" animBg="1"/>
      <p:bldP spid="93" grpId="0" animBg="1"/>
      <p:bldP spid="95" grpId="0" animBg="1"/>
      <p:bldP spid="97" grpId="0" animBg="1"/>
      <p:bldP spid="10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5">
            <a:extLst>
              <a:ext uri="{FF2B5EF4-FFF2-40B4-BE49-F238E27FC236}">
                <a16:creationId xmlns:a16="http://schemas.microsoft.com/office/drawing/2014/main" id="{07D69BF8-B466-509F-BB70-4C4E6A04C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93" y="1218847"/>
            <a:ext cx="1236694" cy="1143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8A23B0F6-E372-68C0-242E-9F9EB8F06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91" y="1112343"/>
            <a:ext cx="1236695" cy="1160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4F6F3619-55E8-FF6F-CFA3-67832E41B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15" y="916962"/>
            <a:ext cx="1688143" cy="16665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7A20EF5-85FC-F270-BF26-84E8E2C0470B}"/>
              </a:ext>
            </a:extLst>
          </p:cNvPr>
          <p:cNvSpPr/>
          <p:nvPr/>
        </p:nvSpPr>
        <p:spPr>
          <a:xfrm>
            <a:off x="9690549" y="2086521"/>
            <a:ext cx="1359872" cy="6399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9D276B7A-2768-99BF-61E8-2C8F3B46AE10}"/>
              </a:ext>
            </a:extLst>
          </p:cNvPr>
          <p:cNvSpPr/>
          <p:nvPr/>
        </p:nvSpPr>
        <p:spPr>
          <a:xfrm>
            <a:off x="5460349" y="2035972"/>
            <a:ext cx="1445967" cy="61529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9E8D8C2B-8335-1657-EC4D-ADFEEE69C47D}"/>
              </a:ext>
            </a:extLst>
          </p:cNvPr>
          <p:cNvSpPr/>
          <p:nvPr/>
        </p:nvSpPr>
        <p:spPr>
          <a:xfrm>
            <a:off x="1443383" y="1905867"/>
            <a:ext cx="1447185" cy="7686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4400" b="1" dirty="0">
              <a:solidFill>
                <a:srgbClr val="FF0000"/>
              </a:solidFill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DBB3D095-9354-B02F-24FE-033EA38FDC1B}"/>
              </a:ext>
            </a:extLst>
          </p:cNvPr>
          <p:cNvSpPr/>
          <p:nvPr/>
        </p:nvSpPr>
        <p:spPr>
          <a:xfrm>
            <a:off x="9817467" y="2513112"/>
            <a:ext cx="1106036" cy="8551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schemeClr val="bg1"/>
              </a:solidFill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02FBE26-3889-2B2C-E34C-5972462745E5}"/>
              </a:ext>
            </a:extLst>
          </p:cNvPr>
          <p:cNvSpPr/>
          <p:nvPr/>
        </p:nvSpPr>
        <p:spPr>
          <a:xfrm>
            <a:off x="5788528" y="2554378"/>
            <a:ext cx="991325" cy="76647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70CE2DC4-44BE-51DD-3C40-919A479A1C5E}"/>
              </a:ext>
            </a:extLst>
          </p:cNvPr>
          <p:cNvSpPr/>
          <p:nvPr/>
        </p:nvSpPr>
        <p:spPr>
          <a:xfrm>
            <a:off x="1584767" y="2597314"/>
            <a:ext cx="1106037" cy="8551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20" name="وسيلة الشرح: سهم لليسار 19">
            <a:extLst>
              <a:ext uri="{FF2B5EF4-FFF2-40B4-BE49-F238E27FC236}">
                <a16:creationId xmlns:a16="http://schemas.microsoft.com/office/drawing/2014/main" id="{7C754C4F-9831-D789-CA5F-D886BCAE1996}"/>
              </a:ext>
            </a:extLst>
          </p:cNvPr>
          <p:cNvSpPr/>
          <p:nvPr/>
        </p:nvSpPr>
        <p:spPr>
          <a:xfrm>
            <a:off x="9793593" y="3566392"/>
            <a:ext cx="2398407" cy="3143857"/>
          </a:xfrm>
          <a:prstGeom prst="leftArrowCallout">
            <a:avLst>
              <a:gd name="adj1" fmla="val 7123"/>
              <a:gd name="adj2" fmla="val 25000"/>
              <a:gd name="adj3" fmla="val 2500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شروط</a:t>
            </a:r>
          </a:p>
          <a:p>
            <a:pPr algn="ctr"/>
            <a:r>
              <a:rPr lang="ar-SA" sz="3200" b="1" dirty="0">
                <a:solidFill>
                  <a:schemeClr val="tx1"/>
                </a:solidFill>
              </a:rPr>
              <a:t>الوجوب الزكاة في بهيمة الأنعام </a:t>
            </a: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3661174B-796E-A9E4-CAEE-512CF1745C93}"/>
              </a:ext>
            </a:extLst>
          </p:cNvPr>
          <p:cNvSpPr/>
          <p:nvPr/>
        </p:nvSpPr>
        <p:spPr>
          <a:xfrm>
            <a:off x="6467383" y="3730560"/>
            <a:ext cx="2398407" cy="89242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000" b="1" dirty="0">
              <a:solidFill>
                <a:schemeClr val="bg1"/>
              </a:solidFill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525C3D01-4139-CEEC-3E95-DC476C847968}"/>
              </a:ext>
            </a:extLst>
          </p:cNvPr>
          <p:cNvSpPr/>
          <p:nvPr/>
        </p:nvSpPr>
        <p:spPr>
          <a:xfrm>
            <a:off x="5381056" y="4573410"/>
            <a:ext cx="4474606" cy="5702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>
                <a:solidFill>
                  <a:srgbClr val="FF0000"/>
                </a:solidFill>
              </a:rPr>
              <a:t>فلا زكاة فيما………….صاحبها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6194F822-5349-D9E6-F818-0C3925FCD534}"/>
              </a:ext>
            </a:extLst>
          </p:cNvPr>
          <p:cNvSpPr/>
          <p:nvPr/>
        </p:nvSpPr>
        <p:spPr>
          <a:xfrm>
            <a:off x="496500" y="3778602"/>
            <a:ext cx="5236005" cy="7963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28" name="صورة 28">
            <a:extLst>
              <a:ext uri="{FF2B5EF4-FFF2-40B4-BE49-F238E27FC236}">
                <a16:creationId xmlns:a16="http://schemas.microsoft.com/office/drawing/2014/main" id="{8293AD52-88C5-C1F1-CD45-BE7EA6D9A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58" y="4451287"/>
            <a:ext cx="1649510" cy="917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صورة 29">
            <a:extLst>
              <a:ext uri="{FF2B5EF4-FFF2-40B4-BE49-F238E27FC236}">
                <a16:creationId xmlns:a16="http://schemas.microsoft.com/office/drawing/2014/main" id="{D729CE19-4907-2405-8558-E1BD9F010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59" y="4573410"/>
            <a:ext cx="1455427" cy="795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79E39FF7-279B-C351-6C13-B39CA81AB1DC}"/>
              </a:ext>
            </a:extLst>
          </p:cNvPr>
          <p:cNvSpPr/>
          <p:nvPr/>
        </p:nvSpPr>
        <p:spPr>
          <a:xfrm>
            <a:off x="744555" y="5691988"/>
            <a:ext cx="4474606" cy="101826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srgbClr val="FF0000"/>
                </a:solidFill>
              </a:rPr>
              <a:t>فلا زكاة فيما كانت معدة……………………….</a:t>
            </a:r>
          </a:p>
        </p:txBody>
      </p:sp>
      <p:pic>
        <p:nvPicPr>
          <p:cNvPr id="32" name="صورة 32">
            <a:extLst>
              <a:ext uri="{FF2B5EF4-FFF2-40B4-BE49-F238E27FC236}">
                <a16:creationId xmlns:a16="http://schemas.microsoft.com/office/drawing/2014/main" id="{9595E02E-0E11-ACFC-9A14-CC20347D9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159" y="5570396"/>
            <a:ext cx="1450843" cy="116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صورة 33">
            <a:extLst>
              <a:ext uri="{FF2B5EF4-FFF2-40B4-BE49-F238E27FC236}">
                <a16:creationId xmlns:a16="http://schemas.microsoft.com/office/drawing/2014/main" id="{9E6CEA0F-389E-4242-BB9B-B9A57F6DB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01" y="5570396"/>
            <a:ext cx="1499254" cy="123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صورة 34">
            <a:extLst>
              <a:ext uri="{FF2B5EF4-FFF2-40B4-BE49-F238E27FC236}">
                <a16:creationId xmlns:a16="http://schemas.microsoft.com/office/drawing/2014/main" id="{5490E6B5-5436-E6F6-0D19-9600293FFF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98" y="3852691"/>
            <a:ext cx="978432" cy="97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2923A593-8EE2-F783-586A-0BE6BEB03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324226"/>
              </p:ext>
            </p:extLst>
          </p:nvPr>
        </p:nvGraphicFramePr>
        <p:xfrm>
          <a:off x="3184659" y="245049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</a:t>
                      </a:r>
                    </a:p>
                    <a:p>
                      <a:pPr algn="ctr" rtl="1"/>
                      <a:r>
                        <a:rPr lang="ar-SA" b="1" dirty="0"/>
                        <a:t>صورة وتعليق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الأموال الزكوية –زكاة بهيمة الأنعام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13">
            <a:extLst>
              <a:ext uri="{FF2B5EF4-FFF2-40B4-BE49-F238E27FC236}">
                <a16:creationId xmlns:a16="http://schemas.microsoft.com/office/drawing/2014/main" id="{BA7B989D-12E1-BF06-D9D0-68CB290F50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5"/>
            <a:ext cx="1777999" cy="107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75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5">
            <a:extLst>
              <a:ext uri="{FF2B5EF4-FFF2-40B4-BE49-F238E27FC236}">
                <a16:creationId xmlns:a16="http://schemas.microsoft.com/office/drawing/2014/main" id="{B9571EA2-8630-9AFE-5286-DBCB450FC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524" y="1138756"/>
            <a:ext cx="1508911" cy="1250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41E56CF3-5D01-FBCE-BF25-7BACAA321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870" y="1163821"/>
            <a:ext cx="1382854" cy="1138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CC71DDC1-81B6-B227-3EB0-6D18ED195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62" y="1138757"/>
            <a:ext cx="1382855" cy="1163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F142C1E0-4F05-7E3B-10CB-100D8DD9C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68" y="1103018"/>
            <a:ext cx="1240746" cy="1273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27328C78-D610-FB00-7CF5-E8F0D8D23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20" y="843779"/>
            <a:ext cx="1587500" cy="1783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صورة 11">
            <a:extLst>
              <a:ext uri="{FF2B5EF4-FFF2-40B4-BE49-F238E27FC236}">
                <a16:creationId xmlns:a16="http://schemas.microsoft.com/office/drawing/2014/main" id="{1CBB0870-DF90-4AA2-54E0-37A969042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58" y="1164157"/>
            <a:ext cx="1587500" cy="1188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3E80A4A7-0D8E-37C6-7E31-A978DD47A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19" y="1063029"/>
            <a:ext cx="1415199" cy="1390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35FF0F0-922C-5E83-6C12-B39A14601B26}"/>
              </a:ext>
            </a:extLst>
          </p:cNvPr>
          <p:cNvSpPr/>
          <p:nvPr/>
        </p:nvSpPr>
        <p:spPr>
          <a:xfrm>
            <a:off x="4123427" y="2594757"/>
            <a:ext cx="4421080" cy="59135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الشروط فيما تجب فيه الزكاة :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986B59D2-62BF-D518-05D2-24C68D3D7627}"/>
              </a:ext>
            </a:extLst>
          </p:cNvPr>
          <p:cNvSpPr/>
          <p:nvPr/>
        </p:nvSpPr>
        <p:spPr>
          <a:xfrm>
            <a:off x="9873788" y="3324318"/>
            <a:ext cx="2200757" cy="793484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14CD2FC-B9C6-BC8A-26EA-EC624E0A26EE}"/>
              </a:ext>
            </a:extLst>
          </p:cNvPr>
          <p:cNvSpPr/>
          <p:nvPr/>
        </p:nvSpPr>
        <p:spPr>
          <a:xfrm>
            <a:off x="6808753" y="3360675"/>
            <a:ext cx="2893544" cy="820418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628170FD-502A-9E7A-71B8-E569B838BECE}"/>
              </a:ext>
            </a:extLst>
          </p:cNvPr>
          <p:cNvSpPr/>
          <p:nvPr/>
        </p:nvSpPr>
        <p:spPr>
          <a:xfrm>
            <a:off x="3809844" y="3410144"/>
            <a:ext cx="2893544" cy="820418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7BBEBB11-BB46-D554-F6D5-2EB79C0CC556}"/>
              </a:ext>
            </a:extLst>
          </p:cNvPr>
          <p:cNvSpPr/>
          <p:nvPr/>
        </p:nvSpPr>
        <p:spPr>
          <a:xfrm>
            <a:off x="440099" y="3428999"/>
            <a:ext cx="3244893" cy="73433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1E637AA3-CA3A-EDA1-7F91-2D67B7DE1741}"/>
              </a:ext>
            </a:extLst>
          </p:cNvPr>
          <p:cNvSpPr/>
          <p:nvPr/>
        </p:nvSpPr>
        <p:spPr>
          <a:xfrm>
            <a:off x="9827780" y="4222485"/>
            <a:ext cx="2292772" cy="768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فلا زكاة فيما لا يصلح للادخار مثل :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90854FC9-E466-6654-9BCA-484BD818879F}"/>
              </a:ext>
            </a:extLst>
          </p:cNvPr>
          <p:cNvSpPr/>
          <p:nvPr/>
        </p:nvSpPr>
        <p:spPr>
          <a:xfrm>
            <a:off x="6890177" y="5080845"/>
            <a:ext cx="2870589" cy="7276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فلا زكاة فيما يباع بالعدد </a:t>
            </a:r>
          </a:p>
          <a:p>
            <a:pPr algn="ctr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و الوزن.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127D31C-A010-4F9C-A0E1-EA4AD1A9736A}"/>
              </a:ext>
            </a:extLst>
          </p:cNvPr>
          <p:cNvSpPr/>
          <p:nvPr/>
        </p:nvSpPr>
        <p:spPr>
          <a:xfrm>
            <a:off x="3822719" y="4343733"/>
            <a:ext cx="2813439" cy="14112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خمسة أوسق </a:t>
            </a:r>
          </a:p>
          <a:p>
            <a:pPr algn="ctr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أي :   ٣٠٠  صاع</a:t>
            </a:r>
          </a:p>
          <a:p>
            <a:pPr algn="ctr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وتساوي بالمقياس الحالي: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3F5199C8-33EA-BC2E-9FBB-63F4DA652EE8}"/>
              </a:ext>
            </a:extLst>
          </p:cNvPr>
          <p:cNvSpPr/>
          <p:nvPr/>
        </p:nvSpPr>
        <p:spPr>
          <a:xfrm>
            <a:off x="892072" y="4261088"/>
            <a:ext cx="2292772" cy="14327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فلو اشتراها أو أهديت إليه بعد الحصاد فلا وجوب فيها .</a:t>
            </a:r>
          </a:p>
        </p:txBody>
      </p:sp>
      <p:pic>
        <p:nvPicPr>
          <p:cNvPr id="33" name="صورة 33">
            <a:extLst>
              <a:ext uri="{FF2B5EF4-FFF2-40B4-BE49-F238E27FC236}">
                <a16:creationId xmlns:a16="http://schemas.microsoft.com/office/drawing/2014/main" id="{B659F3C3-F7AC-BDD8-0666-2F1179FDC9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57" y="5814771"/>
            <a:ext cx="874394" cy="89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صورة 34">
            <a:extLst>
              <a:ext uri="{FF2B5EF4-FFF2-40B4-BE49-F238E27FC236}">
                <a16:creationId xmlns:a16="http://schemas.microsoft.com/office/drawing/2014/main" id="{D7656B78-4313-05FD-CB88-8393677279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96" y="5834430"/>
            <a:ext cx="1372061" cy="104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صورة 37">
            <a:extLst>
              <a:ext uri="{FF2B5EF4-FFF2-40B4-BE49-F238E27FC236}">
                <a16:creationId xmlns:a16="http://schemas.microsoft.com/office/drawing/2014/main" id="{A5FCA06F-524B-D1CE-A782-15F3EC4BCA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208" y="4261087"/>
            <a:ext cx="1353206" cy="768313"/>
          </a:xfrm>
          <a:prstGeom prst="rect">
            <a:avLst/>
          </a:prstGeom>
        </p:spPr>
      </p:pic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FF398C75-86E7-6A11-97D2-20B3F51FF263}"/>
              </a:ext>
            </a:extLst>
          </p:cNvPr>
          <p:cNvSpPr/>
          <p:nvPr/>
        </p:nvSpPr>
        <p:spPr>
          <a:xfrm>
            <a:off x="4250120" y="5868154"/>
            <a:ext cx="1828800" cy="76162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……كجم </a:t>
            </a:r>
          </a:p>
        </p:txBody>
      </p:sp>
      <p:pic>
        <p:nvPicPr>
          <p:cNvPr id="39" name="صورة 39">
            <a:extLst>
              <a:ext uri="{FF2B5EF4-FFF2-40B4-BE49-F238E27FC236}">
                <a16:creationId xmlns:a16="http://schemas.microsoft.com/office/drawing/2014/main" id="{474B89D3-7CC4-7FA3-F93A-FDE99F9BA9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16" y="5100378"/>
            <a:ext cx="1587500" cy="1442742"/>
          </a:xfrm>
          <a:prstGeom prst="rect">
            <a:avLst/>
          </a:prstGeom>
        </p:spPr>
      </p:pic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087A75D9-D813-24C5-5659-78EBFDD18E6E}"/>
              </a:ext>
            </a:extLst>
          </p:cNvPr>
          <p:cNvSpPr/>
          <p:nvPr/>
        </p:nvSpPr>
        <p:spPr>
          <a:xfrm>
            <a:off x="10837500" y="2115033"/>
            <a:ext cx="1008957" cy="3262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الدخن </a:t>
            </a:r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3E88DEE4-063A-08C5-395D-45FFC2756F6D}"/>
              </a:ext>
            </a:extLst>
          </p:cNvPr>
          <p:cNvSpPr/>
          <p:nvPr/>
        </p:nvSpPr>
        <p:spPr>
          <a:xfrm>
            <a:off x="9256287" y="2088159"/>
            <a:ext cx="1008957" cy="3262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2421C697-02BD-53B5-117C-DCFD9F59C988}"/>
              </a:ext>
            </a:extLst>
          </p:cNvPr>
          <p:cNvSpPr/>
          <p:nvPr/>
        </p:nvSpPr>
        <p:spPr>
          <a:xfrm>
            <a:off x="7675074" y="2079492"/>
            <a:ext cx="1008957" cy="3262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القمح</a:t>
            </a:r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id="{6D743087-F48B-7421-1210-66654259BD33}"/>
              </a:ext>
            </a:extLst>
          </p:cNvPr>
          <p:cNvSpPr/>
          <p:nvPr/>
        </p:nvSpPr>
        <p:spPr>
          <a:xfrm>
            <a:off x="6083773" y="2086933"/>
            <a:ext cx="1008957" cy="3262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34391E40-CB4E-E4AD-F1C3-7775B789D478}"/>
              </a:ext>
            </a:extLst>
          </p:cNvPr>
          <p:cNvSpPr/>
          <p:nvPr/>
        </p:nvSpPr>
        <p:spPr>
          <a:xfrm>
            <a:off x="4264813" y="2062298"/>
            <a:ext cx="1008957" cy="3262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العدس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DD11E9EE-A3F1-FE97-89AD-403674FC81C1}"/>
              </a:ext>
            </a:extLst>
          </p:cNvPr>
          <p:cNvSpPr/>
          <p:nvPr/>
        </p:nvSpPr>
        <p:spPr>
          <a:xfrm>
            <a:off x="2484291" y="2088061"/>
            <a:ext cx="1008957" cy="3262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C1B792C3-AE2B-5FB8-5FB3-8FF7EF2C6A8B}"/>
              </a:ext>
            </a:extLst>
          </p:cNvPr>
          <p:cNvSpPr/>
          <p:nvPr/>
        </p:nvSpPr>
        <p:spPr>
          <a:xfrm>
            <a:off x="703769" y="2113824"/>
            <a:ext cx="1008957" cy="3262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التمر </a:t>
            </a: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CE1878DE-35EE-C4DF-09F5-77D2483872E4}"/>
              </a:ext>
            </a:extLst>
          </p:cNvPr>
          <p:cNvSpPr/>
          <p:nvPr/>
        </p:nvSpPr>
        <p:spPr>
          <a:xfrm>
            <a:off x="34697" y="5883089"/>
            <a:ext cx="4154521" cy="6749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القاعدة :</a:t>
            </a:r>
          </a:p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تجب الزكاة في كل حب و ثمر مدخرمكيل مملوك.</a:t>
            </a:r>
          </a:p>
        </p:txBody>
      </p:sp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8C069884-2211-C058-B5D9-8F1578A1C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073257"/>
              </p:ext>
            </p:extLst>
          </p:nvPr>
        </p:nvGraphicFramePr>
        <p:xfrm>
          <a:off x="2940106" y="144299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 صورة وتعليق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زكاة الحبوب و الثمار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2" name="صورة 13">
            <a:extLst>
              <a:ext uri="{FF2B5EF4-FFF2-40B4-BE49-F238E27FC236}">
                <a16:creationId xmlns:a16="http://schemas.microsoft.com/office/drawing/2014/main" id="{E7E62F76-367C-67AE-1565-C38180BAB0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33" y="208183"/>
            <a:ext cx="1211835" cy="734334"/>
          </a:xfrm>
          <a:prstGeom prst="rect">
            <a:avLst/>
          </a:prstGeom>
        </p:spPr>
      </p:pic>
      <p:pic>
        <p:nvPicPr>
          <p:cNvPr id="14" name="صورة 15">
            <a:extLst>
              <a:ext uri="{FF2B5EF4-FFF2-40B4-BE49-F238E27FC236}">
                <a16:creationId xmlns:a16="http://schemas.microsoft.com/office/drawing/2014/main" id="{F67C1898-77DE-310D-2B77-8B61CE598F0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" r="50000" b="22785"/>
          <a:stretch/>
        </p:blipFill>
        <p:spPr>
          <a:xfrm>
            <a:off x="9010870" y="2557401"/>
            <a:ext cx="691426" cy="642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421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16303F1-39F8-46AC-9399-C58C206C6D4E}"/>
              </a:ext>
            </a:extLst>
          </p:cNvPr>
          <p:cNvSpPr/>
          <p:nvPr/>
        </p:nvSpPr>
        <p:spPr>
          <a:xfrm>
            <a:off x="8681856" y="1389137"/>
            <a:ext cx="3219644" cy="70441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ما المقصود بالأثمان؟</a:t>
            </a:r>
          </a:p>
        </p:txBody>
      </p:sp>
      <p:pic>
        <p:nvPicPr>
          <p:cNvPr id="9" name="صورة 9">
            <a:extLst>
              <a:ext uri="{FF2B5EF4-FFF2-40B4-BE49-F238E27FC236}">
                <a16:creationId xmlns:a16="http://schemas.microsoft.com/office/drawing/2014/main" id="{8685CC38-879E-6B1A-C644-B8690751D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540" y="2416562"/>
            <a:ext cx="769960" cy="769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579458EA-3428-BC35-1538-9029F1F71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671" y="2426619"/>
            <a:ext cx="955223" cy="769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11">
            <a:extLst>
              <a:ext uri="{FF2B5EF4-FFF2-40B4-BE49-F238E27FC236}">
                <a16:creationId xmlns:a16="http://schemas.microsoft.com/office/drawing/2014/main" id="{4E8DBA89-5714-C183-6A76-EA63F6BB6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464" y="3389519"/>
            <a:ext cx="1044036" cy="650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2">
            <a:extLst>
              <a:ext uri="{FF2B5EF4-FFF2-40B4-BE49-F238E27FC236}">
                <a16:creationId xmlns:a16="http://schemas.microsoft.com/office/drawing/2014/main" id="{C11601F1-9153-316C-06AE-656ED8485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514" y="3389519"/>
            <a:ext cx="879380" cy="658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9E2286E8-3B6E-D5BA-435C-2725F3781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593" y="4358792"/>
            <a:ext cx="1739900" cy="1155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20021822-87A6-3AFC-BCAA-02A6671FF01C}"/>
              </a:ext>
            </a:extLst>
          </p:cNvPr>
          <p:cNvSpPr/>
          <p:nvPr/>
        </p:nvSpPr>
        <p:spPr>
          <a:xfrm>
            <a:off x="8738129" y="2379798"/>
            <a:ext cx="1200895" cy="842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17E35718-69C2-C3F6-BB4C-DED2A9A559F7}"/>
              </a:ext>
            </a:extLst>
          </p:cNvPr>
          <p:cNvSpPr/>
          <p:nvPr/>
        </p:nvSpPr>
        <p:spPr>
          <a:xfrm>
            <a:off x="8677016" y="3315927"/>
            <a:ext cx="1247828" cy="7319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839779DE-41B3-A657-B4A5-F08B19AC6405}"/>
              </a:ext>
            </a:extLst>
          </p:cNvPr>
          <p:cNvSpPr/>
          <p:nvPr/>
        </p:nvSpPr>
        <p:spPr>
          <a:xfrm>
            <a:off x="8677015" y="4325648"/>
            <a:ext cx="1380655" cy="13452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6D0902BF-1A6D-4AD3-06F6-30C5FD691564}"/>
              </a:ext>
            </a:extLst>
          </p:cNvPr>
          <p:cNvSpPr/>
          <p:nvPr/>
        </p:nvSpPr>
        <p:spPr>
          <a:xfrm>
            <a:off x="5433574" y="1389137"/>
            <a:ext cx="3219644" cy="74495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الحكم و الدليل :</a:t>
            </a:r>
          </a:p>
        </p:txBody>
      </p:sp>
      <p:pic>
        <p:nvPicPr>
          <p:cNvPr id="22" name="صورة 22">
            <a:extLst>
              <a:ext uri="{FF2B5EF4-FFF2-40B4-BE49-F238E27FC236}">
                <a16:creationId xmlns:a16="http://schemas.microsoft.com/office/drawing/2014/main" id="{B3458CA6-B528-EDA3-775D-F4BC38859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43" y="2426619"/>
            <a:ext cx="2233305" cy="1689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85E9B76E-67A6-4DE2-2AA0-AA657B7A3CFC}"/>
              </a:ext>
            </a:extLst>
          </p:cNvPr>
          <p:cNvSpPr/>
          <p:nvPr/>
        </p:nvSpPr>
        <p:spPr>
          <a:xfrm>
            <a:off x="5658416" y="4325648"/>
            <a:ext cx="2852894" cy="19683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rgbClr val="FF0000"/>
                </a:solidFill>
              </a:rPr>
              <a:t>استنبطي حكم الوجوب؟</a:t>
            </a: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  <a:p>
            <a:pPr algn="ctr"/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AAC64426-7EC7-8A82-79E1-660021850B27}"/>
              </a:ext>
            </a:extLst>
          </p:cNvPr>
          <p:cNvSpPr/>
          <p:nvPr/>
        </p:nvSpPr>
        <p:spPr>
          <a:xfrm>
            <a:off x="2920872" y="1389137"/>
            <a:ext cx="2484064" cy="82027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نصابها:</a:t>
            </a:r>
          </a:p>
        </p:txBody>
      </p:sp>
      <p:pic>
        <p:nvPicPr>
          <p:cNvPr id="28" name="صورة 28">
            <a:extLst>
              <a:ext uri="{FF2B5EF4-FFF2-40B4-BE49-F238E27FC236}">
                <a16:creationId xmlns:a16="http://schemas.microsoft.com/office/drawing/2014/main" id="{5E4BEA37-9BA8-B280-7218-4F0B4F091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11" y="2302843"/>
            <a:ext cx="902832" cy="902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صورة 29">
            <a:extLst>
              <a:ext uri="{FF2B5EF4-FFF2-40B4-BE49-F238E27FC236}">
                <a16:creationId xmlns:a16="http://schemas.microsoft.com/office/drawing/2014/main" id="{1C39BC76-2732-ECD6-C34C-F27270FA9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067" y="3309144"/>
            <a:ext cx="1046507" cy="5965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صورة 30">
            <a:extLst>
              <a:ext uri="{FF2B5EF4-FFF2-40B4-BE49-F238E27FC236}">
                <a16:creationId xmlns:a16="http://schemas.microsoft.com/office/drawing/2014/main" id="{E2ECF97E-C00F-7A69-CDDE-6912ECA65A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067" y="4115877"/>
            <a:ext cx="961595" cy="9158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CD28DCA1-71AE-362F-534B-E93B3B030370}"/>
              </a:ext>
            </a:extLst>
          </p:cNvPr>
          <p:cNvSpPr/>
          <p:nvPr/>
        </p:nvSpPr>
        <p:spPr>
          <a:xfrm>
            <a:off x="2940337" y="2426619"/>
            <a:ext cx="1219072" cy="7012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AAAA904F-6028-9BF5-02FA-696FAB4C10EC}"/>
              </a:ext>
            </a:extLst>
          </p:cNvPr>
          <p:cNvSpPr/>
          <p:nvPr/>
        </p:nvSpPr>
        <p:spPr>
          <a:xfrm>
            <a:off x="2981859" y="3345069"/>
            <a:ext cx="1359095" cy="5965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AD7FDEA7-6BD1-C44D-707D-3D41090CC37C}"/>
              </a:ext>
            </a:extLst>
          </p:cNvPr>
          <p:cNvSpPr/>
          <p:nvPr/>
        </p:nvSpPr>
        <p:spPr>
          <a:xfrm>
            <a:off x="2981859" y="4135739"/>
            <a:ext cx="1359095" cy="72521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29DA0829-B460-CD05-7A04-F3DD6D2FF155}"/>
              </a:ext>
            </a:extLst>
          </p:cNvPr>
          <p:cNvSpPr/>
          <p:nvPr/>
        </p:nvSpPr>
        <p:spPr>
          <a:xfrm>
            <a:off x="290500" y="1347855"/>
            <a:ext cx="2601734" cy="9456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المقدار الواجب:</a:t>
            </a:r>
          </a:p>
        </p:txBody>
      </p:sp>
      <p:pic>
        <p:nvPicPr>
          <p:cNvPr id="41" name="صورة 41">
            <a:extLst>
              <a:ext uri="{FF2B5EF4-FFF2-40B4-BE49-F238E27FC236}">
                <a16:creationId xmlns:a16="http://schemas.microsoft.com/office/drawing/2014/main" id="{B904BA62-1984-58C4-4A45-2D0A8B00C1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9" y="2377014"/>
            <a:ext cx="1592700" cy="750844"/>
          </a:xfrm>
          <a:prstGeom prst="rect">
            <a:avLst/>
          </a:prstGeom>
        </p:spPr>
      </p:pic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id="{A52CF062-449A-E62D-EFB0-241FB073ABAA}"/>
              </a:ext>
            </a:extLst>
          </p:cNvPr>
          <p:cNvSpPr/>
          <p:nvPr/>
        </p:nvSpPr>
        <p:spPr>
          <a:xfrm>
            <a:off x="823638" y="3322655"/>
            <a:ext cx="1359095" cy="72521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E65EE769-C67B-0E2A-5E96-E325FE4E17C9}"/>
              </a:ext>
            </a:extLst>
          </p:cNvPr>
          <p:cNvSpPr/>
          <p:nvPr/>
        </p:nvSpPr>
        <p:spPr>
          <a:xfrm>
            <a:off x="129450" y="4211431"/>
            <a:ext cx="2735160" cy="14594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rgbClr val="FF0000"/>
                </a:solidFill>
              </a:rPr>
              <a:t>ويتم حساب ذلك :بتقسيم المقدار الموجود على (٤٠) فيكون الحاصل هو الزكاة الواجبة .  </a:t>
            </a:r>
          </a:p>
        </p:txBody>
      </p:sp>
      <p:pic>
        <p:nvPicPr>
          <p:cNvPr id="46" name="صورة 46">
            <a:extLst>
              <a:ext uri="{FF2B5EF4-FFF2-40B4-BE49-F238E27FC236}">
                <a16:creationId xmlns:a16="http://schemas.microsoft.com/office/drawing/2014/main" id="{27D8E70F-D806-CF54-6261-073DAA361D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450" y="3377027"/>
            <a:ext cx="639638" cy="639638"/>
          </a:xfrm>
          <a:prstGeom prst="rect">
            <a:avLst/>
          </a:prstGeom>
        </p:spPr>
      </p:pic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3D4A3FC6-06B6-57F8-E23D-1CD5CDFA01F2}"/>
              </a:ext>
            </a:extLst>
          </p:cNvPr>
          <p:cNvSpPr/>
          <p:nvPr/>
        </p:nvSpPr>
        <p:spPr>
          <a:xfrm>
            <a:off x="290500" y="5767809"/>
            <a:ext cx="2559841" cy="10689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bg1"/>
                </a:solidFill>
              </a:rPr>
              <a:t>-رجل يملك (١٠٠٠٠) ريال  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       ـــــــــــــــــــــ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   ٤٠ 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92445B9D-DC09-5F78-60BA-A3B4F53FBAA4}"/>
              </a:ext>
            </a:extLst>
          </p:cNvPr>
          <p:cNvSpPr/>
          <p:nvPr/>
        </p:nvSpPr>
        <p:spPr>
          <a:xfrm>
            <a:off x="3866313" y="5947261"/>
            <a:ext cx="1700534" cy="7449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b="1" dirty="0">
                <a:solidFill>
                  <a:schemeClr val="tx1"/>
                </a:solidFill>
              </a:rPr>
              <a:t>……..ريال</a:t>
            </a:r>
          </a:p>
        </p:txBody>
      </p:sp>
      <p:pic>
        <p:nvPicPr>
          <p:cNvPr id="52" name="صورة 46">
            <a:extLst>
              <a:ext uri="{FF2B5EF4-FFF2-40B4-BE49-F238E27FC236}">
                <a16:creationId xmlns:a16="http://schemas.microsoft.com/office/drawing/2014/main" id="{CA62C7D8-4D48-880C-4C7E-715E63F288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2867775" y="5767809"/>
            <a:ext cx="924402" cy="924402"/>
          </a:xfrm>
          <a:prstGeom prst="rect">
            <a:avLst/>
          </a:prstGeom>
        </p:spPr>
      </p:pic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BA86EB43-C477-A048-5D83-C74BA9EA6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323529"/>
              </p:ext>
            </p:extLst>
          </p:nvPr>
        </p:nvGraphicFramePr>
        <p:xfrm>
          <a:off x="3091520" y="217455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 صورة وتعليق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زكاة الأثمان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5" name="صورة 13">
            <a:extLst>
              <a:ext uri="{FF2B5EF4-FFF2-40B4-BE49-F238E27FC236}">
                <a16:creationId xmlns:a16="http://schemas.microsoft.com/office/drawing/2014/main" id="{A569A520-E465-4C8C-FA53-4A8023611A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15" y="208183"/>
            <a:ext cx="1779653" cy="107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38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16303F1-39F8-46AC-9399-C58C206C6D4E}"/>
              </a:ext>
            </a:extLst>
          </p:cNvPr>
          <p:cNvSpPr/>
          <p:nvPr/>
        </p:nvSpPr>
        <p:spPr>
          <a:xfrm>
            <a:off x="9089413" y="883130"/>
            <a:ext cx="2973137" cy="650478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ماهي عروض التجارة؟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20021822-87A6-3AFC-BCAA-02A6671FF01C}"/>
              </a:ext>
            </a:extLst>
          </p:cNvPr>
          <p:cNvSpPr/>
          <p:nvPr/>
        </p:nvSpPr>
        <p:spPr>
          <a:xfrm>
            <a:off x="9271128" y="1564008"/>
            <a:ext cx="2703945" cy="10823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2400" b="1" dirty="0">
              <a:solidFill>
                <a:schemeClr val="accent6"/>
              </a:solidFill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CD28DCA1-71AE-362F-534B-E93B3B030370}"/>
              </a:ext>
            </a:extLst>
          </p:cNvPr>
          <p:cNvSpPr/>
          <p:nvPr/>
        </p:nvSpPr>
        <p:spPr>
          <a:xfrm>
            <a:off x="6082194" y="984894"/>
            <a:ext cx="1633367" cy="4506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AAAA904F-6028-9BF5-02FA-696FAB4C10EC}"/>
              </a:ext>
            </a:extLst>
          </p:cNvPr>
          <p:cNvSpPr/>
          <p:nvPr/>
        </p:nvSpPr>
        <p:spPr>
          <a:xfrm>
            <a:off x="5938631" y="3460305"/>
            <a:ext cx="2552389" cy="5437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</a:rPr>
              <a:t>كيفية إخراج زكاتها؟</a:t>
            </a: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AD7FDEA7-6BD1-C44D-707D-3D41090CC37C}"/>
              </a:ext>
            </a:extLst>
          </p:cNvPr>
          <p:cNvSpPr/>
          <p:nvPr/>
        </p:nvSpPr>
        <p:spPr>
          <a:xfrm>
            <a:off x="7464876" y="5947122"/>
            <a:ext cx="1359095" cy="78706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rgbClr val="FF0000"/>
                </a:solidFill>
              </a:rPr>
              <a:t>نصابها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</a:rPr>
              <a:t>………….</a:t>
            </a:r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id="{A52CF062-449A-E62D-EFB0-241FB073ABAA}"/>
              </a:ext>
            </a:extLst>
          </p:cNvPr>
          <p:cNvSpPr/>
          <p:nvPr/>
        </p:nvSpPr>
        <p:spPr>
          <a:xfrm>
            <a:off x="3342582" y="2550855"/>
            <a:ext cx="2381074" cy="78706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هو من نوى المتجارة والبيع والشراء والربح.</a:t>
            </a:r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E65EE769-C67B-0E2A-5E96-E325FE4E17C9}"/>
              </a:ext>
            </a:extLst>
          </p:cNvPr>
          <p:cNvSpPr/>
          <p:nvPr/>
        </p:nvSpPr>
        <p:spPr>
          <a:xfrm>
            <a:off x="5917198" y="4064400"/>
            <a:ext cx="2735160" cy="14594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الزكاة تخرج من قيمة </a:t>
            </a:r>
            <a:r>
              <a:rPr lang="ar-SA" sz="2000" b="1" dirty="0">
                <a:solidFill>
                  <a:schemeClr val="tx1"/>
                </a:solidFill>
                <a:highlight>
                  <a:srgbClr val="00FF00"/>
                </a:highlight>
              </a:rPr>
              <a:t>الربح</a:t>
            </a:r>
            <a:r>
              <a:rPr lang="ar-SA" sz="2000" b="1" dirty="0">
                <a:solidFill>
                  <a:schemeClr val="tx1"/>
                </a:solidFill>
              </a:rPr>
              <a:t> إذا بلغ نصابا و حال عليه الحول..</a:t>
            </a:r>
            <a:r>
              <a:rPr lang="ar-SA" sz="2000" b="1" u="sng" dirty="0">
                <a:solidFill>
                  <a:schemeClr val="tx1"/>
                </a:solidFill>
              </a:rPr>
              <a:t>وليس من عرض التجارة نفسه. </a:t>
            </a:r>
          </a:p>
        </p:txBody>
      </p:sp>
      <p:pic>
        <p:nvPicPr>
          <p:cNvPr id="46" name="صورة 46">
            <a:extLst>
              <a:ext uri="{FF2B5EF4-FFF2-40B4-BE49-F238E27FC236}">
                <a16:creationId xmlns:a16="http://schemas.microsoft.com/office/drawing/2014/main" id="{27D8E70F-D806-CF54-6261-073DAA361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967403" y="2014971"/>
            <a:ext cx="642460" cy="642460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8CBBEE2-4367-A3A3-99F4-EA9C12DB22B8}"/>
              </a:ext>
            </a:extLst>
          </p:cNvPr>
          <p:cNvSpPr/>
          <p:nvPr/>
        </p:nvSpPr>
        <p:spPr>
          <a:xfrm>
            <a:off x="9210141" y="2720353"/>
            <a:ext cx="2973137" cy="588792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شرط زكاتها ؟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D00A13F-6071-533D-7DEE-3295D6E66CD0}"/>
              </a:ext>
            </a:extLst>
          </p:cNvPr>
          <p:cNvSpPr/>
          <p:nvPr/>
        </p:nvSpPr>
        <p:spPr>
          <a:xfrm>
            <a:off x="9358605" y="3410532"/>
            <a:ext cx="2703945" cy="10823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accent6"/>
                </a:solidFill>
              </a:rPr>
              <a:t>أن ينوي صاحبها بها التجارة ………أما إن كان غير ذلك فلا زكاة فيها .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E68E0E70-468D-39F1-0F5A-707235E77CDD}"/>
              </a:ext>
            </a:extLst>
          </p:cNvPr>
          <p:cNvSpPr/>
          <p:nvPr/>
        </p:nvSpPr>
        <p:spPr>
          <a:xfrm>
            <a:off x="9218863" y="4594267"/>
            <a:ext cx="2973137" cy="588793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حكم زكاتها و الدليل؟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E28162BA-1775-3927-72A6-FB94DD42BA00}"/>
              </a:ext>
            </a:extLst>
          </p:cNvPr>
          <p:cNvSpPr/>
          <p:nvPr/>
        </p:nvSpPr>
        <p:spPr>
          <a:xfrm>
            <a:off x="8995585" y="5293992"/>
            <a:ext cx="3066965" cy="10823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i="0" u="none" strike="noStrike" dirty="0">
                <a:solidFill>
                  <a:schemeClr val="accent6"/>
                </a:solidFill>
                <a:effectLst/>
                <a:latin typeface="Droid Arabic Naskh"/>
              </a:rPr>
              <a:t>عن سمرة بن جندب  قال: </a:t>
            </a:r>
            <a:r>
              <a:rPr lang="ar-SA" sz="2000" b="1" i="0" u="none" strike="noStrike" dirty="0">
                <a:solidFill>
                  <a:schemeClr val="accent6"/>
                </a:solidFill>
                <a:effectLst/>
                <a:highlight>
                  <a:srgbClr val="FFFF00"/>
                </a:highlight>
                <a:latin typeface="Droid Arabic Naskh"/>
              </a:rPr>
              <a:t>أمرنا</a:t>
            </a:r>
            <a:r>
              <a:rPr lang="ar-SA" sz="2000" b="1" i="0" u="none" strike="noStrike" dirty="0">
                <a:solidFill>
                  <a:schemeClr val="accent6"/>
                </a:solidFill>
                <a:effectLst/>
                <a:latin typeface="Droid Arabic Naskh"/>
              </a:rPr>
              <a:t> رسول الله ﷺ أن نخرج الصدقة من الذي نعد للبيع انتهى</a:t>
            </a:r>
            <a:endParaRPr lang="ar-SA" sz="2000" b="1" dirty="0">
              <a:solidFill>
                <a:schemeClr val="accent6"/>
              </a:solidFill>
            </a:endParaRPr>
          </a:p>
        </p:txBody>
      </p:sp>
      <p:pic>
        <p:nvPicPr>
          <p:cNvPr id="25" name="صورة 26">
            <a:extLst>
              <a:ext uri="{FF2B5EF4-FFF2-40B4-BE49-F238E27FC236}">
                <a16:creationId xmlns:a16="http://schemas.microsoft.com/office/drawing/2014/main" id="{DAF47BB7-A87D-3C2F-320C-8F12C09E5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634" y="721707"/>
            <a:ext cx="1219071" cy="94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صورة 30">
            <a:extLst>
              <a:ext uri="{FF2B5EF4-FFF2-40B4-BE49-F238E27FC236}">
                <a16:creationId xmlns:a16="http://schemas.microsoft.com/office/drawing/2014/main" id="{297EFC3D-0508-45A6-B6D7-D916B662E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550" y="1650339"/>
            <a:ext cx="1080727" cy="959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صورة 32">
            <a:extLst>
              <a:ext uri="{FF2B5EF4-FFF2-40B4-BE49-F238E27FC236}">
                <a16:creationId xmlns:a16="http://schemas.microsoft.com/office/drawing/2014/main" id="{0D8BD9A9-2694-3C1C-B81B-B9A499C5E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095" y="2431676"/>
            <a:ext cx="1458917" cy="1058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966DDD1E-83E6-3B68-ACEA-8F15854B0588}"/>
              </a:ext>
            </a:extLst>
          </p:cNvPr>
          <p:cNvSpPr/>
          <p:nvPr/>
        </p:nvSpPr>
        <p:spPr>
          <a:xfrm>
            <a:off x="6120449" y="1817159"/>
            <a:ext cx="1633367" cy="5294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1CE0A0AE-0A93-9952-F5C3-BDE0F6A896E5}"/>
              </a:ext>
            </a:extLst>
          </p:cNvPr>
          <p:cNvSpPr/>
          <p:nvPr/>
        </p:nvSpPr>
        <p:spPr>
          <a:xfrm>
            <a:off x="6101321" y="2646356"/>
            <a:ext cx="1633367" cy="4506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39" name="قوس كبير مزدوج 38">
            <a:extLst>
              <a:ext uri="{FF2B5EF4-FFF2-40B4-BE49-F238E27FC236}">
                <a16:creationId xmlns:a16="http://schemas.microsoft.com/office/drawing/2014/main" id="{757EEA4F-BA14-6365-1732-EE752D0C38FD}"/>
              </a:ext>
            </a:extLst>
          </p:cNvPr>
          <p:cNvSpPr/>
          <p:nvPr/>
        </p:nvSpPr>
        <p:spPr>
          <a:xfrm>
            <a:off x="5620946" y="883130"/>
            <a:ext cx="2552389" cy="2439525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id="{B445B4D2-EF4D-8D7F-69B2-0B7B0E671D04}"/>
              </a:ext>
            </a:extLst>
          </p:cNvPr>
          <p:cNvSpPr/>
          <p:nvPr/>
        </p:nvSpPr>
        <p:spPr>
          <a:xfrm>
            <a:off x="5448008" y="5433696"/>
            <a:ext cx="3375964" cy="43941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</a:rPr>
              <a:t>تعامل معاملة الأوراق النقدية 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F3575093-1844-D98C-9972-0BD6445CD0E5}"/>
              </a:ext>
            </a:extLst>
          </p:cNvPr>
          <p:cNvSpPr/>
          <p:nvPr/>
        </p:nvSpPr>
        <p:spPr>
          <a:xfrm>
            <a:off x="1471796" y="963627"/>
            <a:ext cx="2552389" cy="80475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</a:rPr>
              <a:t>زكاة الأسهم: </a:t>
            </a:r>
          </a:p>
        </p:txBody>
      </p:sp>
      <p:pic>
        <p:nvPicPr>
          <p:cNvPr id="51" name="صورة 52">
            <a:extLst>
              <a:ext uri="{FF2B5EF4-FFF2-40B4-BE49-F238E27FC236}">
                <a16:creationId xmlns:a16="http://schemas.microsoft.com/office/drawing/2014/main" id="{C409CAB1-EB1D-7BD7-7AB3-93FC70272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41" y="1751592"/>
            <a:ext cx="1359095" cy="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2C3686E5-CF8A-877A-7F1B-C79267CEC5AB}"/>
              </a:ext>
            </a:extLst>
          </p:cNvPr>
          <p:cNvSpPr/>
          <p:nvPr/>
        </p:nvSpPr>
        <p:spPr>
          <a:xfrm>
            <a:off x="3862576" y="1853607"/>
            <a:ext cx="1426951" cy="578069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chemeClr val="bg1"/>
                </a:solidFill>
              </a:rPr>
              <a:t>المضارب </a:t>
            </a:r>
          </a:p>
        </p:txBody>
      </p:sp>
      <p:sp>
        <p:nvSpPr>
          <p:cNvPr id="56" name="مستطيل: زوايا مستديرة 55">
            <a:extLst>
              <a:ext uri="{FF2B5EF4-FFF2-40B4-BE49-F238E27FC236}">
                <a16:creationId xmlns:a16="http://schemas.microsoft.com/office/drawing/2014/main" id="{0FDC7FBC-DFEA-3D16-734A-7C77129323DB}"/>
              </a:ext>
            </a:extLst>
          </p:cNvPr>
          <p:cNvSpPr/>
          <p:nvPr/>
        </p:nvSpPr>
        <p:spPr>
          <a:xfrm>
            <a:off x="499851" y="1830291"/>
            <a:ext cx="1356451" cy="60138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المستثمر</a:t>
            </a:r>
          </a:p>
        </p:txBody>
      </p:sp>
      <p:sp>
        <p:nvSpPr>
          <p:cNvPr id="58" name="مستطيل: زوايا مستديرة 57">
            <a:extLst>
              <a:ext uri="{FF2B5EF4-FFF2-40B4-BE49-F238E27FC236}">
                <a16:creationId xmlns:a16="http://schemas.microsoft.com/office/drawing/2014/main" id="{3FE4D32A-B077-DFC9-3B52-FEE370CBEDED}"/>
              </a:ext>
            </a:extLst>
          </p:cNvPr>
          <p:cNvSpPr/>
          <p:nvPr/>
        </p:nvSpPr>
        <p:spPr>
          <a:xfrm>
            <a:off x="129450" y="2524542"/>
            <a:ext cx="2736231" cy="90445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هو من كان غرضه الربح فقط .لا المتاجرة في الأسهم.</a:t>
            </a:r>
          </a:p>
        </p:txBody>
      </p:sp>
      <p:sp>
        <p:nvSpPr>
          <p:cNvPr id="64" name="مستطيل: زوايا مستديرة 63">
            <a:extLst>
              <a:ext uri="{FF2B5EF4-FFF2-40B4-BE49-F238E27FC236}">
                <a16:creationId xmlns:a16="http://schemas.microsoft.com/office/drawing/2014/main" id="{0702747D-CC91-7341-B1DD-3A754A05A6B2}"/>
              </a:ext>
            </a:extLst>
          </p:cNvPr>
          <p:cNvSpPr/>
          <p:nvPr/>
        </p:nvSpPr>
        <p:spPr>
          <a:xfrm>
            <a:off x="3364510" y="3412249"/>
            <a:ext cx="2381074" cy="7417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فتجب الزكاة في قيمة السهم والربح أيضا.</a:t>
            </a:r>
          </a:p>
        </p:txBody>
      </p:sp>
      <p:sp>
        <p:nvSpPr>
          <p:cNvPr id="66" name="مستطيل: زوايا مستديرة 65">
            <a:extLst>
              <a:ext uri="{FF2B5EF4-FFF2-40B4-BE49-F238E27FC236}">
                <a16:creationId xmlns:a16="http://schemas.microsoft.com/office/drawing/2014/main" id="{4FAFF021-B359-1213-FF56-8326A74742B6}"/>
              </a:ext>
            </a:extLst>
          </p:cNvPr>
          <p:cNvSpPr/>
          <p:nvPr/>
        </p:nvSpPr>
        <p:spPr>
          <a:xfrm>
            <a:off x="187461" y="3490621"/>
            <a:ext cx="2758197" cy="6945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فتجب الزكاة في قيمة الربح فقط.</a:t>
            </a:r>
          </a:p>
        </p:txBody>
      </p:sp>
      <p:sp>
        <p:nvSpPr>
          <p:cNvPr id="72" name="مستطيل: زوايا مستديرة 71">
            <a:extLst>
              <a:ext uri="{FF2B5EF4-FFF2-40B4-BE49-F238E27FC236}">
                <a16:creationId xmlns:a16="http://schemas.microsoft.com/office/drawing/2014/main" id="{B26AA0EC-1DF4-6E57-F719-1403BD86B2B0}"/>
              </a:ext>
            </a:extLst>
          </p:cNvPr>
          <p:cNvSpPr/>
          <p:nvPr/>
        </p:nvSpPr>
        <p:spPr>
          <a:xfrm>
            <a:off x="3437647" y="6027575"/>
            <a:ext cx="3941422" cy="4394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>
                <a:solidFill>
                  <a:srgbClr val="FF0000"/>
                </a:solidFill>
              </a:rPr>
              <a:t>والمقدار الواجب…………………..</a:t>
            </a:r>
          </a:p>
        </p:txBody>
      </p:sp>
      <p:sp>
        <p:nvSpPr>
          <p:cNvPr id="74" name="مستطيل: زوايا مستديرة 73">
            <a:extLst>
              <a:ext uri="{FF2B5EF4-FFF2-40B4-BE49-F238E27FC236}">
                <a16:creationId xmlns:a16="http://schemas.microsoft.com/office/drawing/2014/main" id="{B39F982F-E1BE-595C-25C7-72FDAA0D6B74}"/>
              </a:ext>
            </a:extLst>
          </p:cNvPr>
          <p:cNvSpPr/>
          <p:nvPr/>
        </p:nvSpPr>
        <p:spPr>
          <a:xfrm>
            <a:off x="187462" y="4339293"/>
            <a:ext cx="4540194" cy="6663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</a:rPr>
              <a:t>- </a:t>
            </a:r>
            <a:r>
              <a:rPr lang="ar-SA" sz="2000" b="1" dirty="0">
                <a:solidFill>
                  <a:schemeClr val="tx1"/>
                </a:solidFill>
                <a:highlight>
                  <a:srgbClr val="00FF00"/>
                </a:highlight>
              </a:rPr>
              <a:t>زكاة الذي عليه الدين</a:t>
            </a:r>
            <a:r>
              <a:rPr lang="ar-SA" sz="2000" b="1" dirty="0">
                <a:solidFill>
                  <a:schemeClr val="tx1"/>
                </a:solidFill>
              </a:rPr>
              <a:t> :تجب عليه الزكاة .</a:t>
            </a:r>
          </a:p>
        </p:txBody>
      </p:sp>
      <p:sp>
        <p:nvSpPr>
          <p:cNvPr id="78" name="مستطيل: زوايا مستديرة 77">
            <a:extLst>
              <a:ext uri="{FF2B5EF4-FFF2-40B4-BE49-F238E27FC236}">
                <a16:creationId xmlns:a16="http://schemas.microsoft.com/office/drawing/2014/main" id="{6A76956E-8FA3-3387-7947-5E2E60EFC949}"/>
              </a:ext>
            </a:extLst>
          </p:cNvPr>
          <p:cNvSpPr/>
          <p:nvPr/>
        </p:nvSpPr>
        <p:spPr>
          <a:xfrm>
            <a:off x="201567" y="4836543"/>
            <a:ext cx="4540194" cy="10823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>
                <a:solidFill>
                  <a:schemeClr val="tx1"/>
                </a:solidFill>
                <a:highlight>
                  <a:srgbClr val="00FF00"/>
                </a:highlight>
              </a:rPr>
              <a:t>-زكاة الدائن (صاحب الحق</a:t>
            </a:r>
            <a:r>
              <a:rPr lang="ar-SA" sz="2000" b="1" dirty="0">
                <a:solidFill>
                  <a:schemeClr val="tx1"/>
                </a:solidFill>
              </a:rPr>
              <a:t>) :إن كان الدين عند </a:t>
            </a:r>
            <a:r>
              <a:rPr lang="ar-SA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غني</a:t>
            </a:r>
            <a:r>
              <a:rPr lang="ar-SA" sz="2000" b="1" dirty="0">
                <a:solidFill>
                  <a:schemeClr val="tx1"/>
                </a:solidFill>
              </a:rPr>
              <a:t> </a:t>
            </a:r>
            <a:r>
              <a:rPr lang="ar-SA" sz="2000" b="1" u="sng" dirty="0">
                <a:solidFill>
                  <a:schemeClr val="tx1"/>
                </a:solidFill>
              </a:rPr>
              <a:t>فتجب الزكاة.</a:t>
            </a:r>
            <a:r>
              <a:rPr lang="ar-SA" sz="2000" b="1" dirty="0">
                <a:solidFill>
                  <a:schemeClr val="tx1"/>
                </a:solidFill>
              </a:rPr>
              <a:t>أما إن كان مال صاحب الحق عند </a:t>
            </a:r>
            <a:r>
              <a:rPr lang="ar-SA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فقير</a:t>
            </a:r>
            <a:r>
              <a:rPr lang="ar-SA" sz="2000" b="1" dirty="0">
                <a:solidFill>
                  <a:schemeClr val="tx1"/>
                </a:solidFill>
              </a:rPr>
              <a:t> أو </a:t>
            </a:r>
            <a:r>
              <a:rPr lang="ar-SA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مماطل</a:t>
            </a:r>
            <a:r>
              <a:rPr lang="ar-SA" sz="2000" b="1" dirty="0">
                <a:solidFill>
                  <a:schemeClr val="tx1"/>
                </a:solidFill>
              </a:rPr>
              <a:t> </a:t>
            </a:r>
            <a:r>
              <a:rPr lang="ar-SA" sz="2000" b="1" u="sng" dirty="0">
                <a:solidFill>
                  <a:schemeClr val="tx1"/>
                </a:solidFill>
              </a:rPr>
              <a:t>فلا تجب فيه الزكاة</a:t>
            </a:r>
            <a:r>
              <a:rPr lang="ar-SA" sz="2000" b="1" dirty="0">
                <a:solidFill>
                  <a:schemeClr val="tx1"/>
                </a:solidFill>
              </a:rPr>
              <a:t> .</a:t>
            </a:r>
          </a:p>
        </p:txBody>
      </p:sp>
      <p:graphicFrame>
        <p:nvGraphicFramePr>
          <p:cNvPr id="4" name="جدول 5">
            <a:extLst>
              <a:ext uri="{FF2B5EF4-FFF2-40B4-BE49-F238E27FC236}">
                <a16:creationId xmlns:a16="http://schemas.microsoft.com/office/drawing/2014/main" id="{32FEA908-B24B-2901-C6DA-6BE43EEC1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173988"/>
              </p:ext>
            </p:extLst>
          </p:nvPr>
        </p:nvGraphicFramePr>
        <p:xfrm>
          <a:off x="2879788" y="116500"/>
          <a:ext cx="8809980" cy="60960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174839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301777"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 صورة وتعليق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400" b="1" dirty="0"/>
                        <a:t>عروض التجارة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13">
            <a:extLst>
              <a:ext uri="{FF2B5EF4-FFF2-40B4-BE49-F238E27FC236}">
                <a16:creationId xmlns:a16="http://schemas.microsoft.com/office/drawing/2014/main" id="{A33DA5D8-9D21-3767-6AFF-277A64664C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0" y="83146"/>
            <a:ext cx="1779653" cy="107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23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A23AB2CA-A583-AEE0-29AE-00E0B768F2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223493"/>
              </p:ext>
            </p:extLst>
          </p:nvPr>
        </p:nvGraphicFramePr>
        <p:xfrm>
          <a:off x="3080693" y="216120"/>
          <a:ext cx="8776078" cy="109728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65526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359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88133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588822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174839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301777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تحليل </a:t>
                      </a:r>
                    </a:p>
                    <a:p>
                      <a:pPr algn="ctr" rtl="1"/>
                      <a:r>
                        <a:rPr lang="ar-SA" sz="2000" b="1" dirty="0"/>
                        <a:t>استنباط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إخراج الزكاة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636962AE-C614-6193-7906-13200BF85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1" y="216120"/>
            <a:ext cx="1779653" cy="1078414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FA908C0D-C0C5-F8F4-F5A6-22F149542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371" y="2151958"/>
            <a:ext cx="1422400" cy="1422400"/>
          </a:xfrm>
          <a:prstGeom prst="rect">
            <a:avLst/>
          </a:prstGeom>
        </p:spPr>
      </p:pic>
      <p:graphicFrame>
        <p:nvGraphicFramePr>
          <p:cNvPr id="9" name="جدول 9">
            <a:extLst>
              <a:ext uri="{FF2B5EF4-FFF2-40B4-BE49-F238E27FC236}">
                <a16:creationId xmlns:a16="http://schemas.microsoft.com/office/drawing/2014/main" id="{FF3DD57D-DFB9-4D13-F836-3E332FCBF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641111"/>
              </p:ext>
            </p:extLst>
          </p:nvPr>
        </p:nvGraphicFramePr>
        <p:xfrm>
          <a:off x="3080693" y="1640462"/>
          <a:ext cx="7214985" cy="27736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6321705">
                  <a:extLst>
                    <a:ext uri="{9D8B030D-6E8A-4147-A177-3AD203B41FA5}">
                      <a16:colId xmlns:a16="http://schemas.microsoft.com/office/drawing/2014/main" val="3574667048"/>
                    </a:ext>
                  </a:extLst>
                </a:gridCol>
                <a:gridCol w="893280">
                  <a:extLst>
                    <a:ext uri="{9D8B030D-6E8A-4147-A177-3AD203B41FA5}">
                      <a16:colId xmlns:a16="http://schemas.microsoft.com/office/drawing/2014/main" val="2837936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العبارة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الحكم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3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-يجب إخراج الزكاة فورا إذا جاء وقت ها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391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 لا يجوز تأخيرها لغير الضرورة.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867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-يجب انتظار تمام الحول لإخراج الزكاة.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116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-يجوز إخراجها لحولين مقدما.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90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-الإفضل إخراج الزكاة في المكان الذي فيه المال.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839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-يجوز تصدير الزكاة لبلد آخر إذا دعت الحاجة لذلك كالمجاعات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956991"/>
                  </a:ext>
                </a:extLst>
              </a:tr>
            </a:tbl>
          </a:graphicData>
        </a:graphic>
      </p:graphicFrame>
      <p:pic>
        <p:nvPicPr>
          <p:cNvPr id="10" name="صورة 10">
            <a:extLst>
              <a:ext uri="{FF2B5EF4-FFF2-40B4-BE49-F238E27FC236}">
                <a16:creationId xmlns:a16="http://schemas.microsoft.com/office/drawing/2014/main" id="{17DCCD75-6FC9-1700-B876-D3D554787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55"/>
          <a:stretch/>
        </p:blipFill>
        <p:spPr>
          <a:xfrm>
            <a:off x="10582371" y="4903960"/>
            <a:ext cx="1129124" cy="1207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412909F7-FB30-F73F-788B-FD0818693AC6}"/>
              </a:ext>
            </a:extLst>
          </p:cNvPr>
          <p:cNvSpPr/>
          <p:nvPr/>
        </p:nvSpPr>
        <p:spPr>
          <a:xfrm>
            <a:off x="4602721" y="4741204"/>
            <a:ext cx="5732022" cy="15367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2000" b="1" u="sng" dirty="0">
                <a:solidFill>
                  <a:schemeClr val="tx1"/>
                </a:solidFill>
              </a:rPr>
              <a:t>أكملي ما يلي :</a:t>
            </a:r>
          </a:p>
          <a:p>
            <a:r>
              <a:rPr lang="ar-SA" sz="2000" b="1" dirty="0">
                <a:solidFill>
                  <a:schemeClr val="tx1"/>
                </a:solidFill>
              </a:rPr>
              <a:t>-يجب على المسلم أن يخرج من………ماله.</a:t>
            </a:r>
          </a:p>
          <a:p>
            <a:r>
              <a:rPr lang="ar-SA" sz="2000" b="1" dirty="0">
                <a:solidFill>
                  <a:schemeClr val="tx1"/>
                </a:solidFill>
              </a:rPr>
              <a:t>-لا يجوز أن يخرج من……………ماله .إلا إذا كان ماله كله……………….</a:t>
            </a:r>
          </a:p>
          <a:p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15" name="صورة 15">
            <a:extLst>
              <a:ext uri="{FF2B5EF4-FFF2-40B4-BE49-F238E27FC236}">
                <a16:creationId xmlns:a16="http://schemas.microsoft.com/office/drawing/2014/main" id="{AEBF7454-F106-C5D5-B0E6-FF2EACC4C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93" y="1640462"/>
            <a:ext cx="1330356" cy="1330356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4AD21DB-2504-5B3E-D466-87D7BC60730D}"/>
              </a:ext>
            </a:extLst>
          </p:cNvPr>
          <p:cNvSpPr/>
          <p:nvPr/>
        </p:nvSpPr>
        <p:spPr>
          <a:xfrm>
            <a:off x="494773" y="3126765"/>
            <a:ext cx="2338292" cy="324838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2000" b="1" u="sng" dirty="0">
                <a:solidFill>
                  <a:schemeClr val="tx1"/>
                </a:solidFill>
              </a:rPr>
              <a:t>-عددي آداب إخراج الزكاة؟</a:t>
            </a:r>
          </a:p>
          <a:p>
            <a:endParaRPr lang="ar-SA" sz="2000" b="1" u="sng" dirty="0">
              <a:solidFill>
                <a:schemeClr val="tx1"/>
              </a:solidFill>
            </a:endParaRPr>
          </a:p>
          <a:p>
            <a:endParaRPr lang="ar-SA" sz="2000" b="1" u="sng" dirty="0">
              <a:solidFill>
                <a:schemeClr val="tx1"/>
              </a:solidFill>
            </a:endParaRPr>
          </a:p>
          <a:p>
            <a:endParaRPr lang="ar-SA" sz="2000" b="1" u="sng" dirty="0">
              <a:solidFill>
                <a:schemeClr val="tx1"/>
              </a:solidFill>
            </a:endParaRPr>
          </a:p>
          <a:p>
            <a:endParaRPr lang="ar-SA" sz="2000" b="1" u="sng" dirty="0">
              <a:solidFill>
                <a:schemeClr val="tx1"/>
              </a:solidFill>
            </a:endParaRPr>
          </a:p>
          <a:p>
            <a:endParaRPr lang="ar-SA" sz="2000" b="1" u="sng" dirty="0">
              <a:solidFill>
                <a:schemeClr val="tx1"/>
              </a:solidFill>
            </a:endParaRPr>
          </a:p>
          <a:p>
            <a:endParaRPr lang="ar-SA" sz="2000" b="1" u="sng" dirty="0">
              <a:solidFill>
                <a:schemeClr val="tx1"/>
              </a:solidFill>
            </a:endParaRPr>
          </a:p>
          <a:p>
            <a:endParaRPr lang="ar-SA" sz="2000" b="1" u="sng" dirty="0">
              <a:solidFill>
                <a:schemeClr val="tx1"/>
              </a:solidFill>
            </a:endParaRPr>
          </a:p>
          <a:p>
            <a:endParaRPr lang="ar-SA" sz="2000" b="1" u="sng" dirty="0">
              <a:solidFill>
                <a:schemeClr val="tx1"/>
              </a:solidFill>
            </a:endParaRPr>
          </a:p>
        </p:txBody>
      </p:sp>
      <p:pic>
        <p:nvPicPr>
          <p:cNvPr id="19" name="صورة 100">
            <a:extLst>
              <a:ext uri="{FF2B5EF4-FFF2-40B4-BE49-F238E27FC236}">
                <a16:creationId xmlns:a16="http://schemas.microsoft.com/office/drawing/2014/main" id="{E18AEC1B-BCCC-9A29-A325-1D351FBCF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39" y="4741204"/>
            <a:ext cx="1370848" cy="153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7548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36588" b="8193"/>
          <a:stretch/>
        </p:blipFill>
        <p:spPr>
          <a:xfrm>
            <a:off x="177233" y="2060085"/>
            <a:ext cx="4541193" cy="2423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 descr="لقطة الشاشة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829" y="3824091"/>
            <a:ext cx="5542280" cy="2579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صورة 4">
            <a:extLst>
              <a:ext uri="{FF2B5EF4-FFF2-40B4-BE49-F238E27FC236}">
                <a16:creationId xmlns:a16="http://schemas.microsoft.com/office/drawing/2014/main" id="{F508C821-A074-81EF-0E0F-EDF8762E6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958" y="1600198"/>
            <a:ext cx="3414665" cy="1828801"/>
          </a:xfrm>
          <a:prstGeom prst="rect">
            <a:avLst/>
          </a:prstGeom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6D5EB12B-A09F-827B-3947-0E53255371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71623" y="1770864"/>
            <a:ext cx="929490" cy="981255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99CBECD-8D47-7A8F-47EC-8F755EEBB0A9}"/>
              </a:ext>
            </a:extLst>
          </p:cNvPr>
          <p:cNvSpPr/>
          <p:nvPr/>
        </p:nvSpPr>
        <p:spPr>
          <a:xfrm>
            <a:off x="4897579" y="1722408"/>
            <a:ext cx="2304093" cy="1828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توضح الصورة الجهات التي تصرف فيها الزكاة الواجبة . وهناك مصرف لم يرد في الصورة من هو؟</a:t>
            </a: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326" y="3183676"/>
            <a:ext cx="681813" cy="681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30EDB66-3554-EA52-EF67-2B9C442836B6}"/>
              </a:ext>
            </a:extLst>
          </p:cNvPr>
          <p:cNvSpPr/>
          <p:nvPr/>
        </p:nvSpPr>
        <p:spPr>
          <a:xfrm flipH="1" flipV="1">
            <a:off x="9694753" y="5113752"/>
            <a:ext cx="490396" cy="10280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5" name="جدول 6">
            <a:extLst>
              <a:ext uri="{FF2B5EF4-FFF2-40B4-BE49-F238E27FC236}">
                <a16:creationId xmlns:a16="http://schemas.microsoft.com/office/drawing/2014/main" id="{67A3F78D-DA5E-FCAE-CC62-0D9215DD8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393313"/>
              </p:ext>
            </p:extLst>
          </p:nvPr>
        </p:nvGraphicFramePr>
        <p:xfrm>
          <a:off x="171293" y="4681471"/>
          <a:ext cx="3903930" cy="1691439"/>
        </p:xfrm>
        <a:graphic>
          <a:graphicData uri="http://schemas.openxmlformats.org/drawingml/2006/table">
            <a:tbl>
              <a:tblPr rtl="1" firstRow="1" bandRow="1">
                <a:tableStyleId>{46F890A9-2807-4EBB-B81D-B2AA78EC7F39}</a:tableStyleId>
              </a:tblPr>
              <a:tblGrid>
                <a:gridCol w="1813243">
                  <a:extLst>
                    <a:ext uri="{9D8B030D-6E8A-4147-A177-3AD203B41FA5}">
                      <a16:colId xmlns:a16="http://schemas.microsoft.com/office/drawing/2014/main" val="4151566699"/>
                    </a:ext>
                  </a:extLst>
                </a:gridCol>
                <a:gridCol w="2090687">
                  <a:extLst>
                    <a:ext uri="{9D8B030D-6E8A-4147-A177-3AD203B41FA5}">
                      <a16:colId xmlns:a16="http://schemas.microsoft.com/office/drawing/2014/main" val="4164488545"/>
                    </a:ext>
                  </a:extLst>
                </a:gridCol>
              </a:tblGrid>
              <a:tr h="563813"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>
                          <a:solidFill>
                            <a:schemeClr val="tx1"/>
                          </a:solidFill>
                        </a:rPr>
                        <a:t>العاملين عليها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49383"/>
                  </a:ext>
                </a:extLst>
              </a:tr>
              <a:tr h="563813"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>
                          <a:solidFill>
                            <a:schemeClr val="tx1"/>
                          </a:solidFill>
                        </a:rPr>
                        <a:t>المؤلفة قلوبهم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487784"/>
                  </a:ext>
                </a:extLst>
              </a:tr>
              <a:tr h="563813"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>
                          <a:solidFill>
                            <a:schemeClr val="tx1"/>
                          </a:solidFill>
                        </a:rPr>
                        <a:t>وفي سبيل الله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17022"/>
                  </a:ext>
                </a:extLst>
              </a:tr>
            </a:tbl>
          </a:graphicData>
        </a:graphic>
      </p:graphicFrame>
      <p:pic>
        <p:nvPicPr>
          <p:cNvPr id="8" name="صورة 9">
            <a:extLst>
              <a:ext uri="{FF2B5EF4-FFF2-40B4-BE49-F238E27FC236}">
                <a16:creationId xmlns:a16="http://schemas.microsoft.com/office/drawing/2014/main" id="{DCE4550A-1227-C8C2-0E68-6918120B7C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38" y="3877972"/>
            <a:ext cx="764178" cy="633708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15488458-A149-475A-783E-32996B8307CE}"/>
              </a:ext>
            </a:extLst>
          </p:cNvPr>
          <p:cNvSpPr/>
          <p:nvPr/>
        </p:nvSpPr>
        <p:spPr>
          <a:xfrm>
            <a:off x="4191468" y="4648548"/>
            <a:ext cx="1074141" cy="85256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أكمل </a:t>
            </a:r>
          </a:p>
        </p:txBody>
      </p:sp>
      <p:pic>
        <p:nvPicPr>
          <p:cNvPr id="10" name="صورة 14">
            <a:extLst>
              <a:ext uri="{FF2B5EF4-FFF2-40B4-BE49-F238E27FC236}">
                <a16:creationId xmlns:a16="http://schemas.microsoft.com/office/drawing/2014/main" id="{FBA0C7F6-79C4-22A8-B6E6-353F1D9F1F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89" y="5666294"/>
            <a:ext cx="764178" cy="764178"/>
          </a:xfrm>
          <a:prstGeom prst="rect">
            <a:avLst/>
          </a:prstGeom>
        </p:spPr>
      </p:pic>
      <p:graphicFrame>
        <p:nvGraphicFramePr>
          <p:cNvPr id="15" name="جدول 5">
            <a:extLst>
              <a:ext uri="{FF2B5EF4-FFF2-40B4-BE49-F238E27FC236}">
                <a16:creationId xmlns:a16="http://schemas.microsoft.com/office/drawing/2014/main" id="{ECC791D3-5720-1481-49EF-2DD0CD554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323070"/>
              </p:ext>
            </p:extLst>
          </p:nvPr>
        </p:nvGraphicFramePr>
        <p:xfrm>
          <a:off x="3177623" y="266348"/>
          <a:ext cx="8809980" cy="73152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174839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301777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 صورة وتعليق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أهل الزكاة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21" name="صورة 13">
            <a:extLst>
              <a:ext uri="{FF2B5EF4-FFF2-40B4-BE49-F238E27FC236}">
                <a16:creationId xmlns:a16="http://schemas.microsoft.com/office/drawing/2014/main" id="{B3D1AD11-7B24-990A-23FC-F951630250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00" y="83146"/>
            <a:ext cx="2473731" cy="163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1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2A604A34-5D12-1F62-20FA-5A611D0363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4290396"/>
              </p:ext>
            </p:extLst>
          </p:nvPr>
        </p:nvGraphicFramePr>
        <p:xfrm>
          <a:off x="3935744" y="296386"/>
          <a:ext cx="7971323" cy="73152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512799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47988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42503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16803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241609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241609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 صورة وتعليق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زكاة الفطر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3F9F8B7C-11E1-B7D9-87A3-2B3A09A26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13" y="208275"/>
            <a:ext cx="2473731" cy="1639262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15963919-282E-3C3F-30A1-A13E75C97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3" y="2483415"/>
            <a:ext cx="2927789" cy="2927789"/>
          </a:xfrm>
          <a:prstGeom prst="rect">
            <a:avLst/>
          </a:prstGeom>
        </p:spPr>
      </p:pic>
      <p:graphicFrame>
        <p:nvGraphicFramePr>
          <p:cNvPr id="10" name="جدول 9">
            <a:extLst>
              <a:ext uri="{FF2B5EF4-FFF2-40B4-BE49-F238E27FC236}">
                <a16:creationId xmlns:a16="http://schemas.microsoft.com/office/drawing/2014/main" id="{D8E7F731-C4C2-2F8A-645D-ED5248BE6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789686"/>
              </p:ext>
            </p:extLst>
          </p:nvPr>
        </p:nvGraphicFramePr>
        <p:xfrm>
          <a:off x="4061967" y="1338680"/>
          <a:ext cx="7717473" cy="27736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243580">
                  <a:extLst>
                    <a:ext uri="{9D8B030D-6E8A-4147-A177-3AD203B41FA5}">
                      <a16:colId xmlns:a16="http://schemas.microsoft.com/office/drawing/2014/main" val="3574667048"/>
                    </a:ext>
                  </a:extLst>
                </a:gridCol>
                <a:gridCol w="4473893">
                  <a:extLst>
                    <a:ext uri="{9D8B030D-6E8A-4147-A177-3AD203B41FA5}">
                      <a16:colId xmlns:a16="http://schemas.microsoft.com/office/drawing/2014/main" val="2837936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العبارة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الحكم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30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عرفي زكاة الفطر؟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391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حكمها؟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867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-ماهو مقدارها عن كل شخص مسلم؟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116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-متى فرضت؟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90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-ماهي الأصناف التي تخرج منها؟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839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-من هم المستحقين لها؟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>
                          <a:solidFill>
                            <a:schemeClr val="bg1"/>
                          </a:solidFill>
                        </a:rPr>
                        <a:t>——————————————————-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956991"/>
                  </a:ext>
                </a:extLst>
              </a:tr>
            </a:tbl>
          </a:graphicData>
        </a:graphic>
      </p:graphicFrame>
      <p:pic>
        <p:nvPicPr>
          <p:cNvPr id="11" name="صورة 11">
            <a:extLst>
              <a:ext uri="{FF2B5EF4-FFF2-40B4-BE49-F238E27FC236}">
                <a16:creationId xmlns:a16="http://schemas.microsoft.com/office/drawing/2014/main" id="{5DEAAD10-7034-C434-F4B5-595DF041F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40" y="4598003"/>
            <a:ext cx="904800" cy="1027266"/>
          </a:xfrm>
          <a:prstGeom prst="rect">
            <a:avLst/>
          </a:prstGeom>
        </p:spPr>
      </p:pic>
      <p:graphicFrame>
        <p:nvGraphicFramePr>
          <p:cNvPr id="12" name="جدول 12">
            <a:extLst>
              <a:ext uri="{FF2B5EF4-FFF2-40B4-BE49-F238E27FC236}">
                <a16:creationId xmlns:a16="http://schemas.microsoft.com/office/drawing/2014/main" id="{39A50681-16EC-85B3-2ADA-1C665D97B9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119433"/>
              </p:ext>
            </p:extLst>
          </p:nvPr>
        </p:nvGraphicFramePr>
        <p:xfrm>
          <a:off x="4061967" y="4423134"/>
          <a:ext cx="5047305" cy="15595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682435">
                  <a:extLst>
                    <a:ext uri="{9D8B030D-6E8A-4147-A177-3AD203B41FA5}">
                      <a16:colId xmlns:a16="http://schemas.microsoft.com/office/drawing/2014/main" val="1138391691"/>
                    </a:ext>
                  </a:extLst>
                </a:gridCol>
                <a:gridCol w="1682435">
                  <a:extLst>
                    <a:ext uri="{9D8B030D-6E8A-4147-A177-3AD203B41FA5}">
                      <a16:colId xmlns:a16="http://schemas.microsoft.com/office/drawing/2014/main" val="1061510770"/>
                    </a:ext>
                  </a:extLst>
                </a:gridCol>
                <a:gridCol w="1682435">
                  <a:extLst>
                    <a:ext uri="{9D8B030D-6E8A-4147-A177-3AD203B41FA5}">
                      <a16:colId xmlns:a16="http://schemas.microsoft.com/office/drawing/2014/main" val="28786136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يحرم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يجوز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الأفضل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273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82224"/>
                  </a:ext>
                </a:extLst>
              </a:tr>
            </a:tbl>
          </a:graphicData>
        </a:graphic>
      </p:graphicFrame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FB3239AD-DE8C-DB5C-33BC-A6D08C854811}"/>
              </a:ext>
            </a:extLst>
          </p:cNvPr>
          <p:cNvSpPr/>
          <p:nvPr/>
        </p:nvSpPr>
        <p:spPr>
          <a:xfrm>
            <a:off x="9448567" y="4350349"/>
            <a:ext cx="1074141" cy="17984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وقت إخراجها؟ </a:t>
            </a:r>
          </a:p>
        </p:txBody>
      </p:sp>
    </p:spTree>
    <p:extLst>
      <p:ext uri="{BB962C8B-B14F-4D97-AF65-F5344CB8AC3E}">
        <p14:creationId xmlns:p14="http://schemas.microsoft.com/office/powerpoint/2010/main" val="3572561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2A604A34-5D12-1F62-20FA-5A611D0363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56831"/>
              </p:ext>
            </p:extLst>
          </p:nvPr>
        </p:nvGraphicFramePr>
        <p:xfrm>
          <a:off x="3935744" y="296386"/>
          <a:ext cx="7971323" cy="731520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512799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47988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42503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16803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241609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241609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مهارات تفكير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صدقة التطوع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3F9F8B7C-11E1-B7D9-87A3-2B3A09A26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13" y="208275"/>
            <a:ext cx="2473731" cy="1639262"/>
          </a:xfrm>
          <a:prstGeom prst="rect">
            <a:avLst/>
          </a:prstGeom>
        </p:spPr>
      </p:pic>
      <p:graphicFrame>
        <p:nvGraphicFramePr>
          <p:cNvPr id="10" name="جدول 9">
            <a:extLst>
              <a:ext uri="{FF2B5EF4-FFF2-40B4-BE49-F238E27FC236}">
                <a16:creationId xmlns:a16="http://schemas.microsoft.com/office/drawing/2014/main" id="{D8E7F731-C4C2-2F8A-645D-ED5248BE6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700335"/>
              </p:ext>
            </p:extLst>
          </p:nvPr>
        </p:nvGraphicFramePr>
        <p:xfrm>
          <a:off x="4061967" y="1338679"/>
          <a:ext cx="7717473" cy="491395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243580">
                  <a:extLst>
                    <a:ext uri="{9D8B030D-6E8A-4147-A177-3AD203B41FA5}">
                      <a16:colId xmlns:a16="http://schemas.microsoft.com/office/drawing/2014/main" val="3574667048"/>
                    </a:ext>
                  </a:extLst>
                </a:gridCol>
                <a:gridCol w="4473893">
                  <a:extLst>
                    <a:ext uri="{9D8B030D-6E8A-4147-A177-3AD203B41FA5}">
                      <a16:colId xmlns:a16="http://schemas.microsoft.com/office/drawing/2014/main" val="2837936927"/>
                    </a:ext>
                  </a:extLst>
                </a:gridCol>
              </a:tblGrid>
              <a:tr h="488514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العبارة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الحكم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309470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عرفي صدقة التطوع؟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391012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حكمها؟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867692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-هل هي نفسها الزكاة المفروضة؟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116499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-هل لها مقدار معبن؟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090665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-هل تخرج من صنف معين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839190"/>
                  </a:ext>
                </a:extLst>
              </a:tr>
              <a:tr h="864295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-من الأولى في إعطاء صدقة التطوع (القريب الفقير – أم الفقير </a:t>
                      </a:r>
                      <a:r>
                        <a:rPr lang="ar-SA" sz="2000" b="1"/>
                        <a:t>البعيد)؟مع التعليل ؟</a:t>
                      </a:r>
                      <a:endParaRPr lang="ar-SA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>
                          <a:solidFill>
                            <a:schemeClr val="bg1"/>
                          </a:solidFill>
                        </a:rPr>
                        <a:t>——————————————————-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956991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-أذكري شيئا من فضائلها 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55660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- أذكري آداب إخراجها؟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88482"/>
                  </a:ext>
                </a:extLst>
              </a:tr>
            </a:tbl>
          </a:graphicData>
        </a:graphic>
      </p:graphicFrame>
      <p:pic>
        <p:nvPicPr>
          <p:cNvPr id="2" name="صورة 2">
            <a:extLst>
              <a:ext uri="{FF2B5EF4-FFF2-40B4-BE49-F238E27FC236}">
                <a16:creationId xmlns:a16="http://schemas.microsoft.com/office/drawing/2014/main" id="{C865AA13-C2B5-20A0-B3ED-A9958CF81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8" y="2398224"/>
            <a:ext cx="3091507" cy="371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93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910F85-ABDE-71E7-D540-8881B3B4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7B13988C-368A-B8BB-03C3-BC91C8C67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830711" cy="6125384"/>
          </a:xfrm>
        </p:spPr>
      </p:pic>
    </p:spTree>
    <p:extLst>
      <p:ext uri="{BB962C8B-B14F-4D97-AF65-F5344CB8AC3E}">
        <p14:creationId xmlns:p14="http://schemas.microsoft.com/office/powerpoint/2010/main" val="99140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/>
        </p:nvGraphicFramePr>
        <p:xfrm>
          <a:off x="2909228" y="241844"/>
          <a:ext cx="8809980" cy="1291562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و التحليل </a:t>
                      </a:r>
                    </a:p>
                    <a:p>
                      <a:pPr algn="ctr" rtl="1"/>
                      <a:r>
                        <a:rPr lang="ar-SA" b="1" dirty="0"/>
                        <a:t>تصنيف –مهارات تفكير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مكانة الأنبياء عليهم السلام والتحذير من الغلو فيهم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3D624B76-8795-CEAA-5662-C32228F624F0}"/>
              </a:ext>
            </a:extLst>
          </p:cNvPr>
          <p:cNvSpPr/>
          <p:nvPr/>
        </p:nvSpPr>
        <p:spPr>
          <a:xfrm>
            <a:off x="8185373" y="1705568"/>
            <a:ext cx="3564652" cy="2161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-قال تعالى : (الله يصطفي من الملائكة رسلا ومن الناس )-من خلال الآية الكريمة بيني مكانة الأنبياء وما هي مهمتهم؟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44CB2A5E-6CB3-E3DD-9CAE-4502AF6ADC09}"/>
              </a:ext>
            </a:extLst>
          </p:cNvPr>
          <p:cNvSpPr/>
          <p:nvPr/>
        </p:nvSpPr>
        <p:spPr>
          <a:xfrm>
            <a:off x="-6854210" y="1575879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-قال تعالى : ( و إليه يرجع الأمر كله )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………………………….</a:t>
            </a: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7E119BD1-B4DF-E6F9-F44E-7F125D3B8161}"/>
              </a:ext>
            </a:extLst>
          </p:cNvPr>
          <p:cNvSpPr/>
          <p:nvPr/>
        </p:nvSpPr>
        <p:spPr>
          <a:xfrm>
            <a:off x="1782392" y="1629871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-عددي بعض الأسس المشتركة التي قامت عليها دعوة الأنبياء:</a:t>
            </a:r>
          </a:p>
        </p:txBody>
      </p:sp>
      <p:pic>
        <p:nvPicPr>
          <p:cNvPr id="41" name="صورة 41">
            <a:extLst>
              <a:ext uri="{FF2B5EF4-FFF2-40B4-BE49-F238E27FC236}">
                <a16:creationId xmlns:a16="http://schemas.microsoft.com/office/drawing/2014/main" id="{D5C83D92-EEFC-0566-DC80-BA82ABAF5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5" y="2758917"/>
            <a:ext cx="549150" cy="549150"/>
          </a:xfrm>
          <a:prstGeom prst="rect">
            <a:avLst/>
          </a:prstGeom>
        </p:spPr>
      </p:pic>
      <p:pic>
        <p:nvPicPr>
          <p:cNvPr id="47" name="صورة 41">
            <a:extLst>
              <a:ext uri="{FF2B5EF4-FFF2-40B4-BE49-F238E27FC236}">
                <a16:creationId xmlns:a16="http://schemas.microsoft.com/office/drawing/2014/main" id="{5C3AE45E-FE70-8570-312E-5C9F8F86C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34" y="2772167"/>
            <a:ext cx="792128" cy="792128"/>
          </a:xfrm>
          <a:prstGeom prst="rect">
            <a:avLst/>
          </a:prstGeom>
        </p:spPr>
      </p:pic>
      <p:pic>
        <p:nvPicPr>
          <p:cNvPr id="50" name="صورة 50">
            <a:extLst>
              <a:ext uri="{FF2B5EF4-FFF2-40B4-BE49-F238E27FC236}">
                <a16:creationId xmlns:a16="http://schemas.microsoft.com/office/drawing/2014/main" id="{DB32B760-1533-82A6-59E3-4C9B94F85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41" y="3867181"/>
            <a:ext cx="1024728" cy="1024728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97D85AEA-01D8-B93C-4A42-630A064D9998}"/>
              </a:ext>
            </a:extLst>
          </p:cNvPr>
          <p:cNvSpPr/>
          <p:nvPr/>
        </p:nvSpPr>
        <p:spPr>
          <a:xfrm>
            <a:off x="7806616" y="4116339"/>
            <a:ext cx="3124643" cy="1090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u="sng" dirty="0">
                <a:solidFill>
                  <a:schemeClr val="tx1"/>
                </a:solidFill>
              </a:rPr>
              <a:t>صنفي الأمور التالية في حق الأنبياء حسب الجدول :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الثناء عليهم- اعتقاد أنهم يعلمون الغيب- قراءة سيرهم- دعاؤهم .</a:t>
            </a:r>
          </a:p>
        </p:txBody>
      </p:sp>
      <p:graphicFrame>
        <p:nvGraphicFramePr>
          <p:cNvPr id="2" name="جدول 5">
            <a:extLst>
              <a:ext uri="{FF2B5EF4-FFF2-40B4-BE49-F238E27FC236}">
                <a16:creationId xmlns:a16="http://schemas.microsoft.com/office/drawing/2014/main" id="{8B0A9C5D-4001-C540-CEC8-9CA28B6A773C}"/>
              </a:ext>
            </a:extLst>
          </p:cNvPr>
          <p:cNvGraphicFramePr>
            <a:graphicFrameLocks noGrp="1"/>
          </p:cNvGraphicFramePr>
          <p:nvPr/>
        </p:nvGraphicFramePr>
        <p:xfrm>
          <a:off x="6972576" y="5445216"/>
          <a:ext cx="4973442" cy="122637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486721">
                  <a:extLst>
                    <a:ext uri="{9D8B030D-6E8A-4147-A177-3AD203B41FA5}">
                      <a16:colId xmlns:a16="http://schemas.microsoft.com/office/drawing/2014/main" val="1427568771"/>
                    </a:ext>
                  </a:extLst>
                </a:gridCol>
                <a:gridCol w="2486721">
                  <a:extLst>
                    <a:ext uri="{9D8B030D-6E8A-4147-A177-3AD203B41FA5}">
                      <a16:colId xmlns:a16="http://schemas.microsoft.com/office/drawing/2014/main" val="140170292"/>
                    </a:ext>
                  </a:extLst>
                </a:gridCol>
              </a:tblGrid>
              <a:tr h="613186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مظاهر الغلو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الحقوق الواجبة لهم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301388"/>
                  </a:ext>
                </a:extLst>
              </a:tr>
              <a:tr h="613186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217585"/>
                  </a:ext>
                </a:extLst>
              </a:tr>
            </a:tbl>
          </a:graphicData>
        </a:graphic>
      </p:graphicFrame>
      <p:pic>
        <p:nvPicPr>
          <p:cNvPr id="4" name="صورة 4">
            <a:extLst>
              <a:ext uri="{FF2B5EF4-FFF2-40B4-BE49-F238E27FC236}">
                <a16:creationId xmlns:a16="http://schemas.microsoft.com/office/drawing/2014/main" id="{21F0E971-496A-7B4E-8497-A0A8A5EDF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47" y="1705568"/>
            <a:ext cx="2024455" cy="1828800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24041CDC-D02F-D826-A92F-8BB7B73F6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29" y="3308067"/>
            <a:ext cx="1379470" cy="1707420"/>
          </a:xfrm>
          <a:prstGeom prst="rect">
            <a:avLst/>
          </a:prstGeom>
        </p:spPr>
      </p:pic>
      <p:pic>
        <p:nvPicPr>
          <p:cNvPr id="8" name="صورة 6">
            <a:extLst>
              <a:ext uri="{FF2B5EF4-FFF2-40B4-BE49-F238E27FC236}">
                <a16:creationId xmlns:a16="http://schemas.microsoft.com/office/drawing/2014/main" id="{BF2B4E3E-FD51-3E79-8A30-8FA55C0DB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22" y="1790366"/>
            <a:ext cx="1379470" cy="1707420"/>
          </a:xfrm>
          <a:prstGeom prst="rect">
            <a:avLst/>
          </a:prstGeom>
        </p:spPr>
      </p:pic>
      <p:pic>
        <p:nvPicPr>
          <p:cNvPr id="11" name="صورة 6">
            <a:extLst>
              <a:ext uri="{FF2B5EF4-FFF2-40B4-BE49-F238E27FC236}">
                <a16:creationId xmlns:a16="http://schemas.microsoft.com/office/drawing/2014/main" id="{77153594-582D-C6DC-13F8-2C527EA2E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76" y="3308067"/>
            <a:ext cx="1379470" cy="1707420"/>
          </a:xfrm>
          <a:prstGeom prst="rect">
            <a:avLst/>
          </a:prstGeom>
        </p:spPr>
      </p:pic>
      <p:pic>
        <p:nvPicPr>
          <p:cNvPr id="14" name="صورة 6">
            <a:extLst>
              <a:ext uri="{FF2B5EF4-FFF2-40B4-BE49-F238E27FC236}">
                <a16:creationId xmlns:a16="http://schemas.microsoft.com/office/drawing/2014/main" id="{6F7D32F8-26A6-4EA4-39E5-F5B8E46723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0" y="1790366"/>
            <a:ext cx="1379470" cy="1707420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A15B2647-DE1E-9189-8585-BB0144461DE7}"/>
              </a:ext>
            </a:extLst>
          </p:cNvPr>
          <p:cNvSpPr/>
          <p:nvPr/>
        </p:nvSpPr>
        <p:spPr>
          <a:xfrm>
            <a:off x="1217989" y="5014585"/>
            <a:ext cx="4066367" cy="1601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 حكم الغلو في الأنبياء؟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…………………………………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- وماهو المقام الواجب بهم ؟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…………………………………..</a:t>
            </a:r>
          </a:p>
        </p:txBody>
      </p:sp>
      <p:pic>
        <p:nvPicPr>
          <p:cNvPr id="15" name="صورة 15">
            <a:extLst>
              <a:ext uri="{FF2B5EF4-FFF2-40B4-BE49-F238E27FC236}">
                <a16:creationId xmlns:a16="http://schemas.microsoft.com/office/drawing/2014/main" id="{E48AC443-F268-5752-E29D-B4FFDC543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65" y="5005055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67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تم بفضل الله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01F0E58A-52C8-D77E-6E7B-5A5DD823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45" y="1346200"/>
            <a:ext cx="4165600" cy="416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171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519762"/>
              </p:ext>
            </p:extLst>
          </p:nvPr>
        </p:nvGraphicFramePr>
        <p:xfrm>
          <a:off x="2909228" y="241844"/>
          <a:ext cx="8809980" cy="1291562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و التحليل </a:t>
                      </a:r>
                    </a:p>
                    <a:p>
                      <a:pPr algn="ctr" rtl="1"/>
                      <a:r>
                        <a:rPr lang="ar-SA" b="1" dirty="0"/>
                        <a:t>تصنيف –مهارات تفكير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مكانة نبينا محمد صلى الله عليه وسلم والتحذير من الغلو فيه وعقيدة المسلمين في نبي الله عيسى عليه السلام والتحذير من الغلو فيه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3D624B76-8795-CEAA-5662-C32228F624F0}"/>
              </a:ext>
            </a:extLst>
          </p:cNvPr>
          <p:cNvSpPr/>
          <p:nvPr/>
        </p:nvSpPr>
        <p:spPr>
          <a:xfrm>
            <a:off x="8185373" y="1705568"/>
            <a:ext cx="3564652" cy="2161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-قال رسول الله عليه وسلم : (أنا سيد ولد آدم يوم القيامة…. )-من خلال انص الشريف بيني مكانة محمد صلى الله عليه وسلم؟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44CB2A5E-6CB3-E3DD-9CAE-4502AF6ADC09}"/>
              </a:ext>
            </a:extLst>
          </p:cNvPr>
          <p:cNvSpPr/>
          <p:nvPr/>
        </p:nvSpPr>
        <p:spPr>
          <a:xfrm>
            <a:off x="-6854210" y="1575879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-قال تعالى : ( و إليه يرجع الأمر كله )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………………………….</a:t>
            </a:r>
          </a:p>
        </p:txBody>
      </p:sp>
      <p:pic>
        <p:nvPicPr>
          <p:cNvPr id="41" name="صورة 41">
            <a:extLst>
              <a:ext uri="{FF2B5EF4-FFF2-40B4-BE49-F238E27FC236}">
                <a16:creationId xmlns:a16="http://schemas.microsoft.com/office/drawing/2014/main" id="{D5C83D92-EEFC-0566-DC80-BA82ABAF5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5" y="2758917"/>
            <a:ext cx="549150" cy="549150"/>
          </a:xfrm>
          <a:prstGeom prst="rect">
            <a:avLst/>
          </a:prstGeom>
        </p:spPr>
      </p:pic>
      <p:pic>
        <p:nvPicPr>
          <p:cNvPr id="47" name="صورة 41">
            <a:extLst>
              <a:ext uri="{FF2B5EF4-FFF2-40B4-BE49-F238E27FC236}">
                <a16:creationId xmlns:a16="http://schemas.microsoft.com/office/drawing/2014/main" id="{5C3AE45E-FE70-8570-312E-5C9F8F86C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34" y="2772167"/>
            <a:ext cx="792128" cy="792128"/>
          </a:xfrm>
          <a:prstGeom prst="rect">
            <a:avLst/>
          </a:prstGeom>
        </p:spPr>
      </p:pic>
      <p:pic>
        <p:nvPicPr>
          <p:cNvPr id="50" name="صورة 50">
            <a:extLst>
              <a:ext uri="{FF2B5EF4-FFF2-40B4-BE49-F238E27FC236}">
                <a16:creationId xmlns:a16="http://schemas.microsoft.com/office/drawing/2014/main" id="{DB32B760-1533-82A6-59E3-4C9B94F85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541" y="3867181"/>
            <a:ext cx="1024728" cy="1024728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97D85AEA-01D8-B93C-4A42-630A064D9998}"/>
              </a:ext>
            </a:extLst>
          </p:cNvPr>
          <p:cNvSpPr/>
          <p:nvPr/>
        </p:nvSpPr>
        <p:spPr>
          <a:xfrm>
            <a:off x="7806616" y="4116339"/>
            <a:ext cx="3124643" cy="1090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u="sng" dirty="0">
                <a:solidFill>
                  <a:schemeClr val="tx1"/>
                </a:solidFill>
              </a:rPr>
              <a:t>صنفي الأمور التالية في حق الأنبياء حسب الجدول :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الثناء عليهم- اعتقاد أنهم يعلمون الغيب- قراءة سيرهم- دعاؤهم من دون الله  .- الاستغاثة بهم </a:t>
            </a:r>
          </a:p>
        </p:txBody>
      </p:sp>
      <p:graphicFrame>
        <p:nvGraphicFramePr>
          <p:cNvPr id="2" name="جدول 5">
            <a:extLst>
              <a:ext uri="{FF2B5EF4-FFF2-40B4-BE49-F238E27FC236}">
                <a16:creationId xmlns:a16="http://schemas.microsoft.com/office/drawing/2014/main" id="{8B0A9C5D-4001-C540-CEC8-9CA28B6A773C}"/>
              </a:ext>
            </a:extLst>
          </p:cNvPr>
          <p:cNvGraphicFramePr>
            <a:graphicFrameLocks noGrp="1"/>
          </p:cNvGraphicFramePr>
          <p:nvPr/>
        </p:nvGraphicFramePr>
        <p:xfrm>
          <a:off x="6972576" y="5445216"/>
          <a:ext cx="4973442" cy="122637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486721">
                  <a:extLst>
                    <a:ext uri="{9D8B030D-6E8A-4147-A177-3AD203B41FA5}">
                      <a16:colId xmlns:a16="http://schemas.microsoft.com/office/drawing/2014/main" val="1427568771"/>
                    </a:ext>
                  </a:extLst>
                </a:gridCol>
                <a:gridCol w="2486721">
                  <a:extLst>
                    <a:ext uri="{9D8B030D-6E8A-4147-A177-3AD203B41FA5}">
                      <a16:colId xmlns:a16="http://schemas.microsoft.com/office/drawing/2014/main" val="140170292"/>
                    </a:ext>
                  </a:extLst>
                </a:gridCol>
              </a:tblGrid>
              <a:tr h="613186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مظاهر الغلو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الحقوق الواجبة لهم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301388"/>
                  </a:ext>
                </a:extLst>
              </a:tr>
              <a:tr h="613186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217585"/>
                  </a:ext>
                </a:extLst>
              </a:tr>
            </a:tbl>
          </a:graphicData>
        </a:graphic>
      </p:graphicFrame>
      <p:pic>
        <p:nvPicPr>
          <p:cNvPr id="4" name="صورة 4">
            <a:extLst>
              <a:ext uri="{FF2B5EF4-FFF2-40B4-BE49-F238E27FC236}">
                <a16:creationId xmlns:a16="http://schemas.microsoft.com/office/drawing/2014/main" id="{21F0E971-496A-7B4E-8497-A0A8A5EDF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47" y="1705568"/>
            <a:ext cx="2024455" cy="1828800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24041CDC-D02F-D826-A92F-8BB7B73F6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90" y="3238489"/>
            <a:ext cx="1379470" cy="1707420"/>
          </a:xfrm>
          <a:prstGeom prst="rect">
            <a:avLst/>
          </a:prstGeom>
        </p:spPr>
      </p:pic>
      <p:pic>
        <p:nvPicPr>
          <p:cNvPr id="8" name="صورة 6">
            <a:extLst>
              <a:ext uri="{FF2B5EF4-FFF2-40B4-BE49-F238E27FC236}">
                <a16:creationId xmlns:a16="http://schemas.microsoft.com/office/drawing/2014/main" id="{BF2B4E3E-FD51-3E79-8A30-8FA55C0DB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22" y="1790366"/>
            <a:ext cx="1129995" cy="1398636"/>
          </a:xfrm>
          <a:prstGeom prst="rect">
            <a:avLst/>
          </a:prstGeom>
        </p:spPr>
      </p:pic>
      <p:pic>
        <p:nvPicPr>
          <p:cNvPr id="11" name="صورة 6">
            <a:extLst>
              <a:ext uri="{FF2B5EF4-FFF2-40B4-BE49-F238E27FC236}">
                <a16:creationId xmlns:a16="http://schemas.microsoft.com/office/drawing/2014/main" id="{77153594-582D-C6DC-13F8-2C527EA2E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77" y="3239022"/>
            <a:ext cx="1379470" cy="1707420"/>
          </a:xfrm>
          <a:prstGeom prst="rect">
            <a:avLst/>
          </a:prstGeom>
        </p:spPr>
      </p:pic>
      <p:pic>
        <p:nvPicPr>
          <p:cNvPr id="14" name="صورة 6">
            <a:extLst>
              <a:ext uri="{FF2B5EF4-FFF2-40B4-BE49-F238E27FC236}">
                <a16:creationId xmlns:a16="http://schemas.microsoft.com/office/drawing/2014/main" id="{6F7D32F8-26A6-4EA4-39E5-F5B8E46723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0" y="1790366"/>
            <a:ext cx="1379470" cy="1707420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A15B2647-DE1E-9189-8585-BB0144461DE7}"/>
              </a:ext>
            </a:extLst>
          </p:cNvPr>
          <p:cNvSpPr/>
          <p:nvPr/>
        </p:nvSpPr>
        <p:spPr>
          <a:xfrm>
            <a:off x="1217989" y="5014585"/>
            <a:ext cx="4066367" cy="16015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 حكم الغلو فيهم؟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…………………………………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- وماهو المقام الواجب بهم ؟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…………………………………..</a:t>
            </a:r>
          </a:p>
        </p:txBody>
      </p:sp>
      <p:pic>
        <p:nvPicPr>
          <p:cNvPr id="15" name="صورة 15">
            <a:extLst>
              <a:ext uri="{FF2B5EF4-FFF2-40B4-BE49-F238E27FC236}">
                <a16:creationId xmlns:a16="http://schemas.microsoft.com/office/drawing/2014/main" id="{E48AC443-F268-5752-E29D-B4FFDC543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565" y="5005055"/>
            <a:ext cx="1422400" cy="1422400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567743A-9379-89BE-9856-5FFA6DEA8844}"/>
              </a:ext>
            </a:extLst>
          </p:cNvPr>
          <p:cNvSpPr/>
          <p:nvPr/>
        </p:nvSpPr>
        <p:spPr>
          <a:xfrm>
            <a:off x="1958758" y="1762835"/>
            <a:ext cx="2435824" cy="14770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-ماهي العقيدة السليمة و الاعتقاد والواجب في نبيا عيسى عليه السلام. 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12" name="صورة 6">
            <a:extLst>
              <a:ext uri="{FF2B5EF4-FFF2-40B4-BE49-F238E27FC236}">
                <a16:creationId xmlns:a16="http://schemas.microsoft.com/office/drawing/2014/main" id="{BBB27FF4-A11E-6CA0-460E-CCE7F6786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23" y="3205416"/>
            <a:ext cx="1379470" cy="17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67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D3F11C2A-D1B4-1B7D-1A08-34CDCCF51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789640"/>
              </p:ext>
            </p:extLst>
          </p:nvPr>
        </p:nvGraphicFramePr>
        <p:xfrm>
          <a:off x="2909228" y="241844"/>
          <a:ext cx="8809980" cy="1291562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و التحليل </a:t>
                      </a:r>
                    </a:p>
                    <a:p>
                      <a:pPr algn="ctr" rtl="1"/>
                      <a:r>
                        <a:rPr lang="ar-SA" b="1" dirty="0"/>
                        <a:t>تصنيف –مهارات تفكير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مكانة الأولياء و الصالحين والتحذير من الغلو فيهم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358F66CF-2999-C817-81C3-403C03613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3D624B76-8795-CEAA-5662-C32228F624F0}"/>
              </a:ext>
            </a:extLst>
          </p:cNvPr>
          <p:cNvSpPr/>
          <p:nvPr/>
        </p:nvSpPr>
        <p:spPr>
          <a:xfrm>
            <a:off x="8185373" y="1705568"/>
            <a:ext cx="3564652" cy="2161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ماهو المعنى الشرعي للولي –وماهي مكانتهم الرفيعة التي أنزلهم الله عليها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44CB2A5E-6CB3-E3DD-9CAE-4502AF6ADC09}"/>
              </a:ext>
            </a:extLst>
          </p:cNvPr>
          <p:cNvSpPr/>
          <p:nvPr/>
        </p:nvSpPr>
        <p:spPr>
          <a:xfrm>
            <a:off x="-6854210" y="1575879"/>
            <a:ext cx="2568611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-قال تعالى : ( و إليه يرجع الأمر كله )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………………………….</a:t>
            </a:r>
          </a:p>
        </p:txBody>
      </p:sp>
      <p:pic>
        <p:nvPicPr>
          <p:cNvPr id="41" name="صورة 41">
            <a:extLst>
              <a:ext uri="{FF2B5EF4-FFF2-40B4-BE49-F238E27FC236}">
                <a16:creationId xmlns:a16="http://schemas.microsoft.com/office/drawing/2014/main" id="{D5C83D92-EEFC-0566-DC80-BA82ABAF5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5" y="2758917"/>
            <a:ext cx="549150" cy="549150"/>
          </a:xfrm>
          <a:prstGeom prst="rect">
            <a:avLst/>
          </a:prstGeom>
        </p:spPr>
      </p:pic>
      <p:pic>
        <p:nvPicPr>
          <p:cNvPr id="47" name="صورة 41">
            <a:extLst>
              <a:ext uri="{FF2B5EF4-FFF2-40B4-BE49-F238E27FC236}">
                <a16:creationId xmlns:a16="http://schemas.microsoft.com/office/drawing/2014/main" id="{5C3AE45E-FE70-8570-312E-5C9F8F86C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34" y="2772167"/>
            <a:ext cx="792128" cy="792128"/>
          </a:xfrm>
          <a:prstGeom prst="rect">
            <a:avLst/>
          </a:prstGeom>
        </p:spPr>
      </p:pic>
      <p:pic>
        <p:nvPicPr>
          <p:cNvPr id="50" name="صورة 50">
            <a:extLst>
              <a:ext uri="{FF2B5EF4-FFF2-40B4-BE49-F238E27FC236}">
                <a16:creationId xmlns:a16="http://schemas.microsoft.com/office/drawing/2014/main" id="{DB32B760-1533-82A6-59E3-4C9B94F85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327" y="4301356"/>
            <a:ext cx="1024728" cy="1024728"/>
          </a:xfrm>
          <a:prstGeom prst="rect">
            <a:avLst/>
          </a:prstGeom>
        </p:spPr>
      </p:pic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97D85AEA-01D8-B93C-4A42-630A064D9998}"/>
              </a:ext>
            </a:extLst>
          </p:cNvPr>
          <p:cNvSpPr/>
          <p:nvPr/>
        </p:nvSpPr>
        <p:spPr>
          <a:xfrm>
            <a:off x="8054072" y="4469278"/>
            <a:ext cx="3124643" cy="10906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u="sng" dirty="0">
                <a:solidFill>
                  <a:schemeClr val="tx1"/>
                </a:solidFill>
              </a:rPr>
              <a:t>مثلي لما يلي حسب المطلوب:</a:t>
            </a:r>
          </a:p>
        </p:txBody>
      </p:sp>
      <p:graphicFrame>
        <p:nvGraphicFramePr>
          <p:cNvPr id="2" name="جدول 5">
            <a:extLst>
              <a:ext uri="{FF2B5EF4-FFF2-40B4-BE49-F238E27FC236}">
                <a16:creationId xmlns:a16="http://schemas.microsoft.com/office/drawing/2014/main" id="{8B0A9C5D-4001-C540-CEC8-9CA28B6A773C}"/>
              </a:ext>
            </a:extLst>
          </p:cNvPr>
          <p:cNvGraphicFramePr>
            <a:graphicFrameLocks noGrp="1"/>
          </p:cNvGraphicFramePr>
          <p:nvPr/>
        </p:nvGraphicFramePr>
        <p:xfrm>
          <a:off x="6972576" y="5445216"/>
          <a:ext cx="4973442" cy="122637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486721">
                  <a:extLst>
                    <a:ext uri="{9D8B030D-6E8A-4147-A177-3AD203B41FA5}">
                      <a16:colId xmlns:a16="http://schemas.microsoft.com/office/drawing/2014/main" val="1427568771"/>
                    </a:ext>
                  </a:extLst>
                </a:gridCol>
                <a:gridCol w="2486721">
                  <a:extLst>
                    <a:ext uri="{9D8B030D-6E8A-4147-A177-3AD203B41FA5}">
                      <a16:colId xmlns:a16="http://schemas.microsoft.com/office/drawing/2014/main" val="140170292"/>
                    </a:ext>
                  </a:extLst>
                </a:gridCol>
              </a:tblGrid>
              <a:tr h="613186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مظاهر الغلو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الحقوق الواجبة لهم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301388"/>
                  </a:ext>
                </a:extLst>
              </a:tr>
              <a:tr h="613186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217585"/>
                  </a:ext>
                </a:extLst>
              </a:tr>
            </a:tbl>
          </a:graphicData>
        </a:graphic>
      </p:graphicFrame>
      <p:pic>
        <p:nvPicPr>
          <p:cNvPr id="4" name="صورة 4">
            <a:extLst>
              <a:ext uri="{FF2B5EF4-FFF2-40B4-BE49-F238E27FC236}">
                <a16:creationId xmlns:a16="http://schemas.microsoft.com/office/drawing/2014/main" id="{21F0E971-496A-7B4E-8497-A0A8A5EDF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272" y="2450175"/>
            <a:ext cx="1435517" cy="1296780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567743A-9379-89BE-9856-5FFA6DEA8844}"/>
              </a:ext>
            </a:extLst>
          </p:cNvPr>
          <p:cNvSpPr/>
          <p:nvPr/>
        </p:nvSpPr>
        <p:spPr>
          <a:xfrm>
            <a:off x="767030" y="1762835"/>
            <a:ext cx="5989874" cy="1984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 ماهي قصة مبدأ الغلو في الصالحين 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6C09A7FC-5E90-4BD0-60E6-D82A9BF97580}"/>
              </a:ext>
            </a:extLst>
          </p:cNvPr>
          <p:cNvSpPr/>
          <p:nvPr/>
        </p:nvSpPr>
        <p:spPr>
          <a:xfrm>
            <a:off x="1013285" y="4056477"/>
            <a:ext cx="6517654" cy="9238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-ما هي شبهة المشتكية في عبادتهم؟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5" name="صورة 8">
            <a:extLst>
              <a:ext uri="{FF2B5EF4-FFF2-40B4-BE49-F238E27FC236}">
                <a16:creationId xmlns:a16="http://schemas.microsoft.com/office/drawing/2014/main" id="{2574E98F-1936-5A50-8025-2EADAA932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69" y="4158824"/>
            <a:ext cx="966819" cy="778478"/>
          </a:xfrm>
          <a:prstGeom prst="rect">
            <a:avLst/>
          </a:prstGeom>
        </p:spPr>
      </p:pic>
      <p:pic>
        <p:nvPicPr>
          <p:cNvPr id="6" name="صورة 8">
            <a:extLst>
              <a:ext uri="{FF2B5EF4-FFF2-40B4-BE49-F238E27FC236}">
                <a16:creationId xmlns:a16="http://schemas.microsoft.com/office/drawing/2014/main" id="{30AD2149-DBD9-8BA7-13EF-AF77874945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45" y="5177306"/>
            <a:ext cx="1259678" cy="1259678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79AAD32-A5A3-684A-3A18-754738FECFA6}"/>
              </a:ext>
            </a:extLst>
          </p:cNvPr>
          <p:cNvSpPr/>
          <p:nvPr/>
        </p:nvSpPr>
        <p:spPr>
          <a:xfrm>
            <a:off x="808068" y="5289824"/>
            <a:ext cx="4202320" cy="13817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قاعدة : لابد من الاعتدال و التوسط في منزلة…………..والملائكة </a:t>
            </a: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و……………………………. 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78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5DDEC541-F1C0-A0C5-4FBC-B33A3855E2C7}"/>
              </a:ext>
            </a:extLst>
          </p:cNvPr>
          <p:cNvGraphicFramePr>
            <a:graphicFrameLocks noGrp="1"/>
          </p:cNvGraphicFramePr>
          <p:nvPr/>
        </p:nvGraphicFramePr>
        <p:xfrm>
          <a:off x="174606" y="3058122"/>
          <a:ext cx="11154108" cy="2188122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859018">
                  <a:extLst>
                    <a:ext uri="{9D8B030D-6E8A-4147-A177-3AD203B41FA5}">
                      <a16:colId xmlns:a16="http://schemas.microsoft.com/office/drawing/2014/main" val="3853138267"/>
                    </a:ext>
                  </a:extLst>
                </a:gridCol>
                <a:gridCol w="1859018">
                  <a:extLst>
                    <a:ext uri="{9D8B030D-6E8A-4147-A177-3AD203B41FA5}">
                      <a16:colId xmlns:a16="http://schemas.microsoft.com/office/drawing/2014/main" val="649136960"/>
                    </a:ext>
                  </a:extLst>
                </a:gridCol>
                <a:gridCol w="1859018">
                  <a:extLst>
                    <a:ext uri="{9D8B030D-6E8A-4147-A177-3AD203B41FA5}">
                      <a16:colId xmlns:a16="http://schemas.microsoft.com/office/drawing/2014/main" val="940086577"/>
                    </a:ext>
                  </a:extLst>
                </a:gridCol>
                <a:gridCol w="1859018">
                  <a:extLst>
                    <a:ext uri="{9D8B030D-6E8A-4147-A177-3AD203B41FA5}">
                      <a16:colId xmlns:a16="http://schemas.microsoft.com/office/drawing/2014/main" val="737125220"/>
                    </a:ext>
                  </a:extLst>
                </a:gridCol>
                <a:gridCol w="1859018">
                  <a:extLst>
                    <a:ext uri="{9D8B030D-6E8A-4147-A177-3AD203B41FA5}">
                      <a16:colId xmlns:a16="http://schemas.microsoft.com/office/drawing/2014/main" val="12945843"/>
                    </a:ext>
                  </a:extLst>
                </a:gridCol>
                <a:gridCol w="1859018">
                  <a:extLst>
                    <a:ext uri="{9D8B030D-6E8A-4147-A177-3AD203B41FA5}">
                      <a16:colId xmlns:a16="http://schemas.microsoft.com/office/drawing/2014/main" val="3578906640"/>
                    </a:ext>
                  </a:extLst>
                </a:gridCol>
              </a:tblGrid>
              <a:tr h="729374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السبب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الجنس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القدر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الكيفية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الزمان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المكان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755201"/>
                  </a:ext>
                </a:extLst>
              </a:tr>
              <a:tr h="729374"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495358"/>
                  </a:ext>
                </a:extLst>
              </a:tr>
              <a:tr h="729374"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653831"/>
                  </a:ext>
                </a:extLst>
              </a:tr>
            </a:tbl>
          </a:graphicData>
        </a:graphic>
      </p:graphicFrame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1D232770-EBBE-3F1D-BF4E-632C0CF191CC}"/>
              </a:ext>
            </a:extLst>
          </p:cNvPr>
          <p:cNvSpPr/>
          <p:nvPr/>
        </p:nvSpPr>
        <p:spPr>
          <a:xfrm>
            <a:off x="10026293" y="5426042"/>
            <a:ext cx="2071729" cy="113735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تقديم غسل الرجلين الممسحة الرأس عمدا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D17C568-3CD3-C4CE-DE8B-8AC3D493D9A6}"/>
              </a:ext>
            </a:extLst>
          </p:cNvPr>
          <p:cNvSpPr/>
          <p:nvPr/>
        </p:nvSpPr>
        <p:spPr>
          <a:xfrm>
            <a:off x="8158278" y="5426042"/>
            <a:ext cx="2071729" cy="113735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الطواف بمكان في المسجد الحرام غير الكعبة 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509E682-72D6-D41B-5A92-837017F94E2F}"/>
              </a:ext>
            </a:extLst>
          </p:cNvPr>
          <p:cNvSpPr/>
          <p:nvPr/>
        </p:nvSpPr>
        <p:spPr>
          <a:xfrm>
            <a:off x="6242731" y="5426042"/>
            <a:ext cx="2071729" cy="113735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زيادة صلاة على الصلوات المكتوبة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07F7A80C-8882-77AD-672E-97F933B67548}"/>
              </a:ext>
            </a:extLst>
          </p:cNvPr>
          <p:cNvSpPr/>
          <p:nvPr/>
        </p:nvSpPr>
        <p:spPr>
          <a:xfrm>
            <a:off x="4297740" y="5417126"/>
            <a:ext cx="2071729" cy="113735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ذبح الأضحية في اليوم الأول من عشر ذي الحجة.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C7F2E853-7B08-1329-0F08-6A623F0E2AA5}"/>
              </a:ext>
            </a:extLst>
          </p:cNvPr>
          <p:cNvSpPr/>
          <p:nvPr/>
        </p:nvSpPr>
        <p:spPr>
          <a:xfrm>
            <a:off x="2356764" y="5389599"/>
            <a:ext cx="2071729" cy="11354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صوم الأول من محرم بدلا عن العاشر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85544502-2BDD-6943-2C0A-B56077C26921}"/>
              </a:ext>
            </a:extLst>
          </p:cNvPr>
          <p:cNvSpPr/>
          <p:nvPr/>
        </p:nvSpPr>
        <p:spPr>
          <a:xfrm>
            <a:off x="514178" y="5344842"/>
            <a:ext cx="2071729" cy="113735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ضحى شخص بخيل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7D29924-EA24-1D0E-6FA6-A662EC1E931A}"/>
              </a:ext>
            </a:extLst>
          </p:cNvPr>
          <p:cNvSpPr txBox="1"/>
          <p:nvPr/>
        </p:nvSpPr>
        <p:spPr>
          <a:xfrm rot="10800000" flipV="1">
            <a:off x="1111215" y="1853196"/>
            <a:ext cx="106862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/>
              <a:t>-لا يكون العمل متابعا لسنة النبي صلى الله عليه وسلم إلا إذا توافق معه في الشروط التالية – صنفي الأمثلة في الأسفل – في مخالفتها لشروط : مع تصحيحها : </a:t>
            </a:r>
          </a:p>
        </p:txBody>
      </p:sp>
      <p:pic>
        <p:nvPicPr>
          <p:cNvPr id="30" name="صورة 30">
            <a:extLst>
              <a:ext uri="{FF2B5EF4-FFF2-40B4-BE49-F238E27FC236}">
                <a16:creationId xmlns:a16="http://schemas.microsoft.com/office/drawing/2014/main" id="{6F61CD25-697B-2E54-E2D8-322002DA6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157" y="4346652"/>
            <a:ext cx="1047494" cy="948891"/>
          </a:xfrm>
          <a:prstGeom prst="rect">
            <a:avLst/>
          </a:prstGeom>
        </p:spPr>
      </p:pic>
      <p:pic>
        <p:nvPicPr>
          <p:cNvPr id="31" name="صورة 31">
            <a:extLst>
              <a:ext uri="{FF2B5EF4-FFF2-40B4-BE49-F238E27FC236}">
                <a16:creationId xmlns:a16="http://schemas.microsoft.com/office/drawing/2014/main" id="{535A9315-AFBD-A7E3-E6F7-F3719DBA6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9" t="4640" r="4569" b="49474"/>
          <a:stretch/>
        </p:blipFill>
        <p:spPr>
          <a:xfrm>
            <a:off x="11040574" y="3630050"/>
            <a:ext cx="1049350" cy="991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75B20E8F-64C8-300E-92D6-0C9E406C18FC}"/>
              </a:ext>
            </a:extLst>
          </p:cNvPr>
          <p:cNvSpPr/>
          <p:nvPr/>
        </p:nvSpPr>
        <p:spPr>
          <a:xfrm>
            <a:off x="9388946" y="3557927"/>
            <a:ext cx="2071729" cy="1135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C551CA0F-5859-FDF5-7364-2F24F68A6C6D}"/>
              </a:ext>
            </a:extLst>
          </p:cNvPr>
          <p:cNvSpPr/>
          <p:nvPr/>
        </p:nvSpPr>
        <p:spPr>
          <a:xfrm>
            <a:off x="7604910" y="3545949"/>
            <a:ext cx="2071729" cy="1135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EB59484C-65A9-D628-BFA6-0DD776A5FC57}"/>
              </a:ext>
            </a:extLst>
          </p:cNvPr>
          <p:cNvSpPr/>
          <p:nvPr/>
        </p:nvSpPr>
        <p:spPr>
          <a:xfrm>
            <a:off x="5788108" y="3496650"/>
            <a:ext cx="2071729" cy="1135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0FDBCAC6-3E7D-F18C-6A2F-3105BD41DD33}"/>
              </a:ext>
            </a:extLst>
          </p:cNvPr>
          <p:cNvSpPr/>
          <p:nvPr/>
        </p:nvSpPr>
        <p:spPr>
          <a:xfrm>
            <a:off x="3792817" y="3521299"/>
            <a:ext cx="2071729" cy="1135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81F14E5F-8244-4204-4AA7-CE43BEE69B85}"/>
              </a:ext>
            </a:extLst>
          </p:cNvPr>
          <p:cNvSpPr/>
          <p:nvPr/>
        </p:nvSpPr>
        <p:spPr>
          <a:xfrm>
            <a:off x="1976015" y="3521299"/>
            <a:ext cx="2071729" cy="1135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A9F18F8F-3530-4CCD-4E1D-A9277A95212D}"/>
              </a:ext>
            </a:extLst>
          </p:cNvPr>
          <p:cNvSpPr/>
          <p:nvPr/>
        </p:nvSpPr>
        <p:spPr>
          <a:xfrm>
            <a:off x="82349" y="3501216"/>
            <a:ext cx="2071729" cy="1135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590AAAE9-3377-74C5-75C9-9785317C9924}"/>
              </a:ext>
            </a:extLst>
          </p:cNvPr>
          <p:cNvSpPr/>
          <p:nvPr/>
        </p:nvSpPr>
        <p:spPr>
          <a:xfrm>
            <a:off x="9412111" y="4111702"/>
            <a:ext cx="2071729" cy="14589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سبب صوم العاشر هو يوم نجى الله فيه موسى وليس الأول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A0DBDE3B-F46D-B8F8-024E-FC5C93905B4D}"/>
              </a:ext>
            </a:extLst>
          </p:cNvPr>
          <p:cNvSpPr/>
          <p:nvPr/>
        </p:nvSpPr>
        <p:spPr>
          <a:xfrm>
            <a:off x="7541544" y="4173470"/>
            <a:ext cx="2071729" cy="14589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الواجب أن يضحي من الغنم أو البقر أو الإبل</a:t>
            </a:r>
          </a:p>
        </p:txBody>
      </p:sp>
      <p:sp>
        <p:nvSpPr>
          <p:cNvPr id="55" name="مستطيل: زوايا مستديرة 54">
            <a:extLst>
              <a:ext uri="{FF2B5EF4-FFF2-40B4-BE49-F238E27FC236}">
                <a16:creationId xmlns:a16="http://schemas.microsoft.com/office/drawing/2014/main" id="{2DFC8B34-ABEF-C6B3-6182-49144A32F924}"/>
              </a:ext>
            </a:extLst>
          </p:cNvPr>
          <p:cNvSpPr/>
          <p:nvPr/>
        </p:nvSpPr>
        <p:spPr>
          <a:xfrm>
            <a:off x="5667181" y="4059440"/>
            <a:ext cx="2071729" cy="14589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الصلوات المكتوبة خمس فقط</a:t>
            </a:r>
          </a:p>
        </p:txBody>
      </p:sp>
      <p:sp>
        <p:nvSpPr>
          <p:cNvPr id="57" name="مستطيل: زوايا مستديرة 56">
            <a:extLst>
              <a:ext uri="{FF2B5EF4-FFF2-40B4-BE49-F238E27FC236}">
                <a16:creationId xmlns:a16="http://schemas.microsoft.com/office/drawing/2014/main" id="{E5B1CDB3-8950-05A2-A85C-50BEDFFCDCD1}"/>
              </a:ext>
            </a:extLst>
          </p:cNvPr>
          <p:cNvSpPr/>
          <p:nvPr/>
        </p:nvSpPr>
        <p:spPr>
          <a:xfrm>
            <a:off x="3819881" y="4125663"/>
            <a:ext cx="2071729" cy="14589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الترتيب فرض وشرط لصحة الوضوء</a:t>
            </a:r>
          </a:p>
        </p:txBody>
      </p:sp>
      <p:sp>
        <p:nvSpPr>
          <p:cNvPr id="59" name="مستطيل: زوايا مستديرة 58">
            <a:extLst>
              <a:ext uri="{FF2B5EF4-FFF2-40B4-BE49-F238E27FC236}">
                <a16:creationId xmlns:a16="http://schemas.microsoft.com/office/drawing/2014/main" id="{E5371712-94A1-E816-206D-B04B1210A906}"/>
              </a:ext>
            </a:extLst>
          </p:cNvPr>
          <p:cNvSpPr/>
          <p:nvPr/>
        </p:nvSpPr>
        <p:spPr>
          <a:xfrm>
            <a:off x="1947816" y="4068952"/>
            <a:ext cx="2071729" cy="14589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الوقت المشروع اليوم العاشر </a:t>
            </a:r>
          </a:p>
        </p:txBody>
      </p:sp>
      <p:sp>
        <p:nvSpPr>
          <p:cNvPr id="61" name="مستطيل: زوايا مستديرة 60">
            <a:extLst>
              <a:ext uri="{FF2B5EF4-FFF2-40B4-BE49-F238E27FC236}">
                <a16:creationId xmlns:a16="http://schemas.microsoft.com/office/drawing/2014/main" id="{29F62911-5B0F-6F2F-6C1E-4030EABA7F9F}"/>
              </a:ext>
            </a:extLst>
          </p:cNvPr>
          <p:cNvSpPr/>
          <p:nvPr/>
        </p:nvSpPr>
        <p:spPr>
          <a:xfrm>
            <a:off x="75351" y="4097308"/>
            <a:ext cx="2071729" cy="14589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الطواف يكون حول الكعبة لا غيرها.</a:t>
            </a:r>
          </a:p>
        </p:txBody>
      </p:sp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6AF661FF-D5C6-5F99-3C81-DD3003695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198247"/>
              </p:ext>
            </p:extLst>
          </p:nvPr>
        </p:nvGraphicFramePr>
        <p:xfrm>
          <a:off x="2909228" y="241844"/>
          <a:ext cx="8809980" cy="1291562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و التحليل </a:t>
                      </a:r>
                    </a:p>
                    <a:p>
                      <a:pPr algn="ctr" rtl="1"/>
                      <a:r>
                        <a:rPr lang="ar-SA" b="1" dirty="0"/>
                        <a:t>تصنيف –مهارات تفكير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شروط قبول العبادة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13">
            <a:extLst>
              <a:ext uri="{FF2B5EF4-FFF2-40B4-BE49-F238E27FC236}">
                <a16:creationId xmlns:a16="http://schemas.microsoft.com/office/drawing/2014/main" id="{28F9C5E3-D758-537F-F2EC-5BAEC8CCD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8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1" grpId="0"/>
      <p:bldP spid="45" grpId="0"/>
      <p:bldP spid="47" grpId="0"/>
      <p:bldP spid="49" grpId="0"/>
      <p:bldP spid="51" grpId="0"/>
      <p:bldP spid="53" grpId="0"/>
      <p:bldP spid="55" grpId="0"/>
      <p:bldP spid="57" grpId="0"/>
      <p:bldP spid="59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id="{5DDEC541-F1C0-A0C5-4FBC-B33A3855E2C7}"/>
              </a:ext>
            </a:extLst>
          </p:cNvPr>
          <p:cNvGraphicFramePr>
            <a:graphicFrameLocks noGrp="1"/>
          </p:cNvGraphicFramePr>
          <p:nvPr/>
        </p:nvGraphicFramePr>
        <p:xfrm>
          <a:off x="174606" y="3058122"/>
          <a:ext cx="11154108" cy="218812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859018">
                  <a:extLst>
                    <a:ext uri="{9D8B030D-6E8A-4147-A177-3AD203B41FA5}">
                      <a16:colId xmlns:a16="http://schemas.microsoft.com/office/drawing/2014/main" val="3853138267"/>
                    </a:ext>
                  </a:extLst>
                </a:gridCol>
                <a:gridCol w="1859018">
                  <a:extLst>
                    <a:ext uri="{9D8B030D-6E8A-4147-A177-3AD203B41FA5}">
                      <a16:colId xmlns:a16="http://schemas.microsoft.com/office/drawing/2014/main" val="649136960"/>
                    </a:ext>
                  </a:extLst>
                </a:gridCol>
                <a:gridCol w="1859018">
                  <a:extLst>
                    <a:ext uri="{9D8B030D-6E8A-4147-A177-3AD203B41FA5}">
                      <a16:colId xmlns:a16="http://schemas.microsoft.com/office/drawing/2014/main" val="940086577"/>
                    </a:ext>
                  </a:extLst>
                </a:gridCol>
                <a:gridCol w="1859018">
                  <a:extLst>
                    <a:ext uri="{9D8B030D-6E8A-4147-A177-3AD203B41FA5}">
                      <a16:colId xmlns:a16="http://schemas.microsoft.com/office/drawing/2014/main" val="737125220"/>
                    </a:ext>
                  </a:extLst>
                </a:gridCol>
                <a:gridCol w="1859018">
                  <a:extLst>
                    <a:ext uri="{9D8B030D-6E8A-4147-A177-3AD203B41FA5}">
                      <a16:colId xmlns:a16="http://schemas.microsoft.com/office/drawing/2014/main" val="12945843"/>
                    </a:ext>
                  </a:extLst>
                </a:gridCol>
                <a:gridCol w="1859018">
                  <a:extLst>
                    <a:ext uri="{9D8B030D-6E8A-4147-A177-3AD203B41FA5}">
                      <a16:colId xmlns:a16="http://schemas.microsoft.com/office/drawing/2014/main" val="3578906640"/>
                    </a:ext>
                  </a:extLst>
                </a:gridCol>
              </a:tblGrid>
              <a:tr h="729374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/>
                        <a:t>السبب</a:t>
                      </a:r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/>
                        <a:t>الجنس</a:t>
                      </a:r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/>
                        <a:t>القدر</a:t>
                      </a:r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/>
                        <a:t>الكيفية</a:t>
                      </a:r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/>
                        <a:t>الزمان</a:t>
                      </a:r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/>
                        <a:t>المكان</a:t>
                      </a:r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755201"/>
                  </a:ext>
                </a:extLst>
              </a:tr>
              <a:tr h="729374"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495358"/>
                  </a:ext>
                </a:extLst>
              </a:tr>
              <a:tr h="729374"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653831"/>
                  </a:ext>
                </a:extLst>
              </a:tr>
            </a:tbl>
          </a:graphicData>
        </a:graphic>
      </p:graphicFrame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1D232770-EBBE-3F1D-BF4E-632C0CF191CC}"/>
              </a:ext>
            </a:extLst>
          </p:cNvPr>
          <p:cNvSpPr/>
          <p:nvPr/>
        </p:nvSpPr>
        <p:spPr>
          <a:xfrm>
            <a:off x="10026293" y="5426042"/>
            <a:ext cx="2071729" cy="11373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تقديم غسل الرجلين الممسحة الرأس عمدا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D17C568-3CD3-C4CE-DE8B-8AC3D493D9A6}"/>
              </a:ext>
            </a:extLst>
          </p:cNvPr>
          <p:cNvSpPr/>
          <p:nvPr/>
        </p:nvSpPr>
        <p:spPr>
          <a:xfrm>
            <a:off x="8158278" y="5426042"/>
            <a:ext cx="2071729" cy="11373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الطواف بمكان في المسجد الحرام غير الكعبة 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509E682-72D6-D41B-5A92-837017F94E2F}"/>
              </a:ext>
            </a:extLst>
          </p:cNvPr>
          <p:cNvSpPr/>
          <p:nvPr/>
        </p:nvSpPr>
        <p:spPr>
          <a:xfrm>
            <a:off x="6242731" y="5426042"/>
            <a:ext cx="2071729" cy="11373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زيادة صلاة على الصلوات المكتوبة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07F7A80C-8882-77AD-672E-97F933B67548}"/>
              </a:ext>
            </a:extLst>
          </p:cNvPr>
          <p:cNvSpPr/>
          <p:nvPr/>
        </p:nvSpPr>
        <p:spPr>
          <a:xfrm>
            <a:off x="4297740" y="5417126"/>
            <a:ext cx="2071729" cy="11373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ذبح الأضحية في اليوم الأول من عشر ذي الحجة.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C7F2E853-7B08-1329-0F08-6A623F0E2AA5}"/>
              </a:ext>
            </a:extLst>
          </p:cNvPr>
          <p:cNvSpPr/>
          <p:nvPr/>
        </p:nvSpPr>
        <p:spPr>
          <a:xfrm>
            <a:off x="2356764" y="5389599"/>
            <a:ext cx="2071729" cy="11354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صوم الأول من محرم بدلا عن العاشر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85544502-2BDD-6943-2C0A-B56077C26921}"/>
              </a:ext>
            </a:extLst>
          </p:cNvPr>
          <p:cNvSpPr/>
          <p:nvPr/>
        </p:nvSpPr>
        <p:spPr>
          <a:xfrm>
            <a:off x="514178" y="5344842"/>
            <a:ext cx="2071729" cy="11373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ضحى شخص بخيل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7D29924-EA24-1D0E-6FA6-A662EC1E931A}"/>
              </a:ext>
            </a:extLst>
          </p:cNvPr>
          <p:cNvSpPr txBox="1"/>
          <p:nvPr/>
        </p:nvSpPr>
        <p:spPr>
          <a:xfrm rot="10800000" flipV="1">
            <a:off x="1111215" y="1853196"/>
            <a:ext cx="106862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/>
              <a:t>-لا يكون العمل متابعا لسنة النبي صلى الله عليه وسلم إلا إذا توافق معه في الشروط التالية – صنفي الأمثلة في الأسفل – في مخالفتها لشروط : مع تصحيحها : </a:t>
            </a:r>
          </a:p>
        </p:txBody>
      </p:sp>
      <p:pic>
        <p:nvPicPr>
          <p:cNvPr id="30" name="صورة 30">
            <a:extLst>
              <a:ext uri="{FF2B5EF4-FFF2-40B4-BE49-F238E27FC236}">
                <a16:creationId xmlns:a16="http://schemas.microsoft.com/office/drawing/2014/main" id="{6F61CD25-697B-2E54-E2D8-322002DA6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157" y="4346652"/>
            <a:ext cx="1047494" cy="948891"/>
          </a:xfrm>
          <a:prstGeom prst="rect">
            <a:avLst/>
          </a:prstGeom>
        </p:spPr>
      </p:pic>
      <p:pic>
        <p:nvPicPr>
          <p:cNvPr id="31" name="صورة 31">
            <a:extLst>
              <a:ext uri="{FF2B5EF4-FFF2-40B4-BE49-F238E27FC236}">
                <a16:creationId xmlns:a16="http://schemas.microsoft.com/office/drawing/2014/main" id="{535A9315-AFBD-A7E3-E6F7-F3719DBA6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9" t="4640" r="4569" b="49474"/>
          <a:stretch/>
        </p:blipFill>
        <p:spPr>
          <a:xfrm>
            <a:off x="11040574" y="3630050"/>
            <a:ext cx="1049350" cy="991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75B20E8F-64C8-300E-92D6-0C9E406C18FC}"/>
              </a:ext>
            </a:extLst>
          </p:cNvPr>
          <p:cNvSpPr/>
          <p:nvPr/>
        </p:nvSpPr>
        <p:spPr>
          <a:xfrm>
            <a:off x="9388946" y="3557927"/>
            <a:ext cx="2071729" cy="1135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C551CA0F-5859-FDF5-7364-2F24F68A6C6D}"/>
              </a:ext>
            </a:extLst>
          </p:cNvPr>
          <p:cNvSpPr/>
          <p:nvPr/>
        </p:nvSpPr>
        <p:spPr>
          <a:xfrm>
            <a:off x="7604910" y="3545949"/>
            <a:ext cx="2071729" cy="1135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EB59484C-65A9-D628-BFA6-0DD776A5FC57}"/>
              </a:ext>
            </a:extLst>
          </p:cNvPr>
          <p:cNvSpPr/>
          <p:nvPr/>
        </p:nvSpPr>
        <p:spPr>
          <a:xfrm>
            <a:off x="5788108" y="3496650"/>
            <a:ext cx="2071729" cy="1135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0FDBCAC6-3E7D-F18C-6A2F-3105BD41DD33}"/>
              </a:ext>
            </a:extLst>
          </p:cNvPr>
          <p:cNvSpPr/>
          <p:nvPr/>
        </p:nvSpPr>
        <p:spPr>
          <a:xfrm>
            <a:off x="3792817" y="3521299"/>
            <a:ext cx="2071729" cy="1135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81F14E5F-8244-4204-4AA7-CE43BEE69B85}"/>
              </a:ext>
            </a:extLst>
          </p:cNvPr>
          <p:cNvSpPr/>
          <p:nvPr/>
        </p:nvSpPr>
        <p:spPr>
          <a:xfrm>
            <a:off x="1976015" y="3521299"/>
            <a:ext cx="2071729" cy="1135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A9F18F8F-3530-4CCD-4E1D-A9277A95212D}"/>
              </a:ext>
            </a:extLst>
          </p:cNvPr>
          <p:cNvSpPr/>
          <p:nvPr/>
        </p:nvSpPr>
        <p:spPr>
          <a:xfrm>
            <a:off x="82349" y="3501216"/>
            <a:ext cx="2071729" cy="1135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جدول 5">
            <a:extLst>
              <a:ext uri="{FF2B5EF4-FFF2-40B4-BE49-F238E27FC236}">
                <a16:creationId xmlns:a16="http://schemas.microsoft.com/office/drawing/2014/main" id="{6AF661FF-D5C6-5F99-3C81-DD3003695C90}"/>
              </a:ext>
            </a:extLst>
          </p:cNvPr>
          <p:cNvGraphicFramePr>
            <a:graphicFrameLocks noGrp="1"/>
          </p:cNvGraphicFramePr>
          <p:nvPr/>
        </p:nvGraphicFramePr>
        <p:xfrm>
          <a:off x="2909228" y="241844"/>
          <a:ext cx="8809980" cy="1291562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و التحليل </a:t>
                      </a:r>
                    </a:p>
                    <a:p>
                      <a:pPr algn="ctr" rtl="1"/>
                      <a:r>
                        <a:rPr lang="ar-SA" b="1" dirty="0"/>
                        <a:t>تصنيف –مهارات تفكير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شروط قبول العبادة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9" name="صورة 13">
            <a:extLst>
              <a:ext uri="{FF2B5EF4-FFF2-40B4-BE49-F238E27FC236}">
                <a16:creationId xmlns:a16="http://schemas.microsoft.com/office/drawing/2014/main" id="{28F9C5E3-D758-537F-F2EC-5BAEC8CCD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5F56014A-5E91-D517-7F5E-48CF68C362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089153"/>
              </p:ext>
            </p:extLst>
          </p:nvPr>
        </p:nvGraphicFramePr>
        <p:xfrm>
          <a:off x="3219010" y="241269"/>
          <a:ext cx="8650335" cy="1028155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1641662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2022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6537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523074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الثاني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الاستنباط و 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الرياء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180D1B93-4FE9-9AC8-8731-5F24404CA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6" y="241269"/>
            <a:ext cx="2042058" cy="1237423"/>
          </a:xfrm>
          <a:prstGeom prst="rect">
            <a:avLst/>
          </a:prstGeom>
        </p:spPr>
      </p:pic>
      <p:graphicFrame>
        <p:nvGraphicFramePr>
          <p:cNvPr id="10" name="رسم تخطيطي 9">
            <a:extLst>
              <a:ext uri="{FF2B5EF4-FFF2-40B4-BE49-F238E27FC236}">
                <a16:creationId xmlns:a16="http://schemas.microsoft.com/office/drawing/2014/main" id="{EAFE4A55-6C2C-8B68-056B-8633602FA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3393487"/>
              </p:ext>
            </p:extLst>
          </p:nvPr>
        </p:nvGraphicFramePr>
        <p:xfrm>
          <a:off x="5997842" y="1651503"/>
          <a:ext cx="5871503" cy="452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صورة 8">
            <a:extLst>
              <a:ext uri="{FF2B5EF4-FFF2-40B4-BE49-F238E27FC236}">
                <a16:creationId xmlns:a16="http://schemas.microsoft.com/office/drawing/2014/main" id="{7506D5A8-E6EB-2603-B223-49EB47EAB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14" y="3510995"/>
            <a:ext cx="1203357" cy="7407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6DDB160D-0D78-3E9A-DC35-5CED2E2F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949" y="1486687"/>
            <a:ext cx="928322" cy="8432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DA47B3E3-0466-0BAF-BD64-6FB26FDCD1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8" t="32788" r="25708" b="45382"/>
          <a:stretch/>
        </p:blipFill>
        <p:spPr>
          <a:xfrm>
            <a:off x="1022074" y="1641973"/>
            <a:ext cx="3957331" cy="1375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D39B6D6-5635-3FA2-EC95-89D1C4C3C3EF}"/>
              </a:ext>
            </a:extLst>
          </p:cNvPr>
          <p:cNvSpPr/>
          <p:nvPr/>
        </p:nvSpPr>
        <p:spPr>
          <a:xfrm>
            <a:off x="759563" y="3116125"/>
            <a:ext cx="4270210" cy="20999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-من علاج الرياء الدعاء –فماهو الدعاء الذي يسن قوله لنجاة من هذا الشرك؟</a:t>
            </a: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502AD048-6FC0-2E69-1505-F305F62E05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91" y="3706748"/>
            <a:ext cx="874238" cy="948589"/>
          </a:xfrm>
          <a:prstGeom prst="rect">
            <a:avLst/>
          </a:prstGeom>
        </p:spPr>
      </p:pic>
      <p:pic>
        <p:nvPicPr>
          <p:cNvPr id="11" name="صورة 11">
            <a:extLst>
              <a:ext uri="{FF2B5EF4-FFF2-40B4-BE49-F238E27FC236}">
                <a16:creationId xmlns:a16="http://schemas.microsoft.com/office/drawing/2014/main" id="{8CFEA23E-E3FD-8792-69C2-7917202AC2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4" t="10245" r="25102" b="82641"/>
          <a:stretch/>
        </p:blipFill>
        <p:spPr>
          <a:xfrm>
            <a:off x="1619564" y="4848884"/>
            <a:ext cx="2181581" cy="734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46567085-57E1-D703-84EF-D46462073AD0}"/>
              </a:ext>
            </a:extLst>
          </p:cNvPr>
          <p:cNvSpPr/>
          <p:nvPr/>
        </p:nvSpPr>
        <p:spPr>
          <a:xfrm>
            <a:off x="1022074" y="5512566"/>
            <a:ext cx="3856738" cy="11423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صورة 13">
            <a:extLst>
              <a:ext uri="{FF2B5EF4-FFF2-40B4-BE49-F238E27FC236}">
                <a16:creationId xmlns:a16="http://schemas.microsoft.com/office/drawing/2014/main" id="{7157E6B4-4A31-6C6D-85D3-1CDB7C260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78" y="5595334"/>
            <a:ext cx="785063" cy="7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6004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40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40</vt:i4>
      </vt:variant>
    </vt:vector>
  </HeadingPairs>
  <TitlesOfParts>
    <vt:vector size="41" baseType="lpstr">
      <vt:lpstr>نسق Office</vt:lpstr>
      <vt:lpstr>ملف أوراق العمل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ملف أوراق العمل </dc:title>
  <dc:creator>sharifah12356@outlook.sa</dc:creator>
  <cp:lastModifiedBy>sharifah12356@outlook.sa</cp:lastModifiedBy>
  <cp:revision>42</cp:revision>
  <dcterms:created xsi:type="dcterms:W3CDTF">2023-08-26T04:10:34Z</dcterms:created>
  <dcterms:modified xsi:type="dcterms:W3CDTF">2023-09-16T17:19:00Z</dcterms:modified>
</cp:coreProperties>
</file>