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60" r:id="rId2"/>
    <p:sldId id="268" r:id="rId3"/>
    <p:sldId id="256" r:id="rId4"/>
    <p:sldId id="257" r:id="rId5"/>
    <p:sldId id="269" r:id="rId6"/>
    <p:sldId id="259" r:id="rId7"/>
    <p:sldId id="270" r:id="rId8"/>
    <p:sldId id="271" r:id="rId9"/>
    <p:sldId id="272" r:id="rId10"/>
    <p:sldId id="258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2" r:id="rId20"/>
    <p:sldId id="283" r:id="rId21"/>
    <p:sldId id="284" r:id="rId22"/>
    <p:sldId id="285" r:id="rId23"/>
    <p:sldId id="286" r:id="rId24"/>
    <p:sldId id="288" r:id="rId25"/>
    <p:sldId id="287" r:id="rId26"/>
    <p:sldId id="289" r:id="rId27"/>
    <p:sldId id="290" r:id="rId28"/>
    <p:sldId id="291" r:id="rId29"/>
    <p:sldId id="293" r:id="rId30"/>
    <p:sldId id="294" r:id="rId31"/>
    <p:sldId id="295" r:id="rId32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بلا نمط، شبكة جدول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0CD38C6-9AAF-B6B6-6933-2C058C8F39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B483261F-9224-AEE8-7139-B4DB341EC2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76C8370-B9C3-8CA5-BB4E-C0853A819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8B6CC-9989-3046-A3F7-F16B7CF1784C}" type="datetimeFigureOut">
              <a:rPr lang="ar-SA" smtClean="0"/>
              <a:t>12 رمضان، 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33C2B91-6B3D-9DED-CFF8-DB85EC932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AE63D87-882C-96E2-D0BC-E89DEFEE3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145F4-BEC4-FB4E-90EA-9C5BB826527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78642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6386A3C-CA31-DC64-717A-DA84B2FD9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061495F5-76D1-F31C-42F9-DCA742A53E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8F5FA70-2771-AA52-4712-43BF0F2FF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8B6CC-9989-3046-A3F7-F16B7CF1784C}" type="datetimeFigureOut">
              <a:rPr lang="ar-SA" smtClean="0"/>
              <a:t>12 رمضان، 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04C9E02-AC80-FE34-C298-243685D6E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B2FD033-8902-7A1C-AFA1-A95932084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145F4-BEC4-FB4E-90EA-9C5BB826527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51880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6DC321F0-11D8-81ED-A331-2B1EBFC269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41BF2E35-9706-FB27-AB07-1F6ACEE6F1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3F364B1-B39E-B5EB-E07C-118B74078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8B6CC-9989-3046-A3F7-F16B7CF1784C}" type="datetimeFigureOut">
              <a:rPr lang="ar-SA" smtClean="0"/>
              <a:t>12 رمضان، 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2933583-F563-141B-ABE1-38A278954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EEA3402-035B-590D-B7E4-29310FE93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145F4-BEC4-FB4E-90EA-9C5BB826527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49482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7BA99D0-56F6-DCF3-5209-E90CB38FE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F141486-4748-672A-4C71-4AFBEC581C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974F3E1-9525-00D1-E679-729FAC225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8B6CC-9989-3046-A3F7-F16B7CF1784C}" type="datetimeFigureOut">
              <a:rPr lang="ar-SA" smtClean="0"/>
              <a:t>12 رمضان، 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0B9F607-A5F9-5038-256C-67F34005D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B036ABC-3746-D374-A130-786DA2DA6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145F4-BEC4-FB4E-90EA-9C5BB826527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927023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53839E5-75CD-E5F7-93AC-A7085A857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4641F0D5-1517-7BC6-7551-94AC23612E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6DB105F-988F-514E-50A2-5DB6E55F2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8B6CC-9989-3046-A3F7-F16B7CF1784C}" type="datetimeFigureOut">
              <a:rPr lang="ar-SA" smtClean="0"/>
              <a:t>12 رمضان، 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F15F059-8D0F-47DE-C313-C73E001E6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33CD693-BD54-BCA4-4916-90E53C5E1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145F4-BEC4-FB4E-90EA-9C5BB826527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03418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35F5B5D-1F59-473B-66FC-83FD7D42F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6BC6544-C299-B167-155F-F77B9B48C8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16E90C19-E2AE-9497-634B-F882F6D227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E6598154-436D-9362-4E82-254465861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8B6CC-9989-3046-A3F7-F16B7CF1784C}" type="datetimeFigureOut">
              <a:rPr lang="ar-SA" smtClean="0"/>
              <a:t>12 رمضان، 1444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542F20C7-53B5-5977-DE26-20F80CE0C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5F1AC0BD-51D2-0549-5281-A82E2AC43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145F4-BEC4-FB4E-90EA-9C5BB826527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9108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3D6AF56-EC5F-178A-BD5F-A1293DEF8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76D38A17-2C8E-2601-021F-1DF07E681E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E5433B67-D54F-A66F-F284-9332893E05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B04C5231-6B59-2457-2ECD-84EA28461E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3F20D3D3-9076-0046-5195-DC7262236A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8D3D5C08-2642-329C-1076-5BD7BE8CD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8B6CC-9989-3046-A3F7-F16B7CF1784C}" type="datetimeFigureOut">
              <a:rPr lang="ar-SA" smtClean="0"/>
              <a:t>12 رمضان، 1444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7D94F344-02A2-8DCB-9285-0F33A6232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647D31E0-4297-8DFB-2AF7-0FB9ED7A5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145F4-BEC4-FB4E-90EA-9C5BB826527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3141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D5FF0D2-3A6E-63CB-BFBF-BF280E543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7A781DE6-2D17-95D4-D117-BB41F99D2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8B6CC-9989-3046-A3F7-F16B7CF1784C}" type="datetimeFigureOut">
              <a:rPr lang="ar-SA" smtClean="0"/>
              <a:t>12 رمضان، 1444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6C833DC6-F09D-2117-9F97-CB77C54F7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43857400-D484-4B3E-8A4C-F918F0726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145F4-BEC4-FB4E-90EA-9C5BB826527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76322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6E95E2B8-6F4E-9D13-C7F5-DC44FABE4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8B6CC-9989-3046-A3F7-F16B7CF1784C}" type="datetimeFigureOut">
              <a:rPr lang="ar-SA" smtClean="0"/>
              <a:t>12 رمضان، 1444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978C207E-B02E-5ED9-12A5-57160F8CC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D5548FAD-F968-E3C9-A65B-FA32D78A1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145F4-BEC4-FB4E-90EA-9C5BB826527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68414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48AA7CF-3215-ED60-CC7B-0D9EF75FE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AC963B1-79EE-C9BC-89CC-C22C8177CB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516150DD-4F55-4317-4035-91E7A183E6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5BBC4A10-6582-17D6-317F-85897167E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8B6CC-9989-3046-A3F7-F16B7CF1784C}" type="datetimeFigureOut">
              <a:rPr lang="ar-SA" smtClean="0"/>
              <a:t>12 رمضان، 1444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1907B56-99F5-8600-9486-6A04F85E1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999714DD-B690-B79D-E3EB-277682C08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145F4-BEC4-FB4E-90EA-9C5BB826527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69621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E845BEF-EC7F-7A88-4C28-180B9B9E1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D98F68EA-A27B-097A-07A6-DF4A107618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29E8C25A-C797-5AEA-7010-F64EF5D38C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5335C6F4-05CF-0968-C1D2-0E8C7F918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8B6CC-9989-3046-A3F7-F16B7CF1784C}" type="datetimeFigureOut">
              <a:rPr lang="ar-SA" smtClean="0"/>
              <a:t>12 رمضان، 1444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EE9E3FD5-9744-EC8B-0FEF-7057317C9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3000AAA8-4FE3-847E-8493-FCD5CE5C1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145F4-BEC4-FB4E-90EA-9C5BB826527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57127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D0CF25BF-3EAF-361E-6508-543FF2A9D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6FC29B6E-57FC-B2F0-1B91-72E3119579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156C9B4-FC0E-4553-6D1E-F617B3A3F2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38B6CC-9989-3046-A3F7-F16B7CF1784C}" type="datetimeFigureOut">
              <a:rPr lang="ar-SA" smtClean="0"/>
              <a:t>12 رمضان، 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09DB940-5AF4-2A52-0EE8-65BF90AE60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3D3EEFF-17DC-9C6E-A1B0-F9D17A58A2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5145F4-BEC4-FB4E-90EA-9C5BB826527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41841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2.png"/><Relationship Id="rId7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1.png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8.png"/><Relationship Id="rId7" Type="http://schemas.openxmlformats.org/officeDocument/2006/relationships/image" Target="../media/image1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2.png"/><Relationship Id="rId9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CCDD34C-006C-45A6-79CA-D135C2D6D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311997" y="1545024"/>
            <a:ext cx="10515600" cy="1325563"/>
          </a:xfrm>
        </p:spPr>
        <p:txBody>
          <a:bodyPr>
            <a:normAutofit/>
          </a:bodyPr>
          <a:lstStyle/>
          <a:p>
            <a:r>
              <a:rPr lang="ar-SA" sz="8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ملف أوراق العمل </a:t>
            </a:r>
          </a:p>
        </p:txBody>
      </p:sp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2FC16933-76AE-9F55-964D-4DD9C132A7F4}"/>
              </a:ext>
            </a:extLst>
          </p:cNvPr>
          <p:cNvSpPr/>
          <p:nvPr/>
        </p:nvSpPr>
        <p:spPr>
          <a:xfrm>
            <a:off x="1313256" y="3352229"/>
            <a:ext cx="6572815" cy="1828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accent1">
                    <a:lumMod val="50000"/>
                  </a:schemeClr>
                </a:solidFill>
              </a:rPr>
              <a:t>متنوع المهارات و الأسئلة </a:t>
            </a:r>
          </a:p>
          <a:p>
            <a:pPr algn="ctr"/>
            <a:r>
              <a:rPr lang="ar-SA" sz="3200" b="1" dirty="0">
                <a:solidFill>
                  <a:schemeClr val="accent1">
                    <a:lumMod val="50000"/>
                  </a:schemeClr>
                </a:solidFill>
              </a:rPr>
              <a:t>مادة الدراسات الإسلامية </a:t>
            </a:r>
          </a:p>
          <a:p>
            <a:pPr algn="ctr"/>
            <a:r>
              <a:rPr lang="ar-SA" sz="3200" b="1" dirty="0">
                <a:solidFill>
                  <a:schemeClr val="accent1">
                    <a:lumMod val="50000"/>
                  </a:schemeClr>
                </a:solidFill>
              </a:rPr>
              <a:t>الصف الأول متوسط</a:t>
            </a:r>
          </a:p>
          <a:p>
            <a:pPr algn="ctr"/>
            <a:r>
              <a:rPr lang="ar-SA" sz="3200" b="1" dirty="0">
                <a:solidFill>
                  <a:schemeClr val="accent1">
                    <a:lumMod val="50000"/>
                  </a:schemeClr>
                </a:solidFill>
              </a:rPr>
              <a:t>الفصل الدراسي الثالث </a:t>
            </a:r>
          </a:p>
        </p:txBody>
      </p:sp>
      <p:pic>
        <p:nvPicPr>
          <p:cNvPr id="8" name="صورة 8">
            <a:extLst>
              <a:ext uri="{FF2B5EF4-FFF2-40B4-BE49-F238E27FC236}">
                <a16:creationId xmlns:a16="http://schemas.microsoft.com/office/drawing/2014/main" id="{3F20E468-76C1-BDD7-A925-6D53240732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447" y="2870587"/>
            <a:ext cx="3005247" cy="287584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2176767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A4B668BF-18C0-A01C-AB6B-05C6736054CC}"/>
              </a:ext>
            </a:extLst>
          </p:cNvPr>
          <p:cNvSpPr/>
          <p:nvPr/>
        </p:nvSpPr>
        <p:spPr>
          <a:xfrm>
            <a:off x="434064" y="2720489"/>
            <a:ext cx="1828800" cy="980791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FF0000"/>
                </a:solidFill>
              </a:rPr>
              <a:t>استراتيجية التصنيف 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FF014207-9738-E178-96CC-A41A57244E3C}"/>
              </a:ext>
            </a:extLst>
          </p:cNvPr>
          <p:cNvSpPr txBox="1"/>
          <p:nvPr/>
        </p:nvSpPr>
        <p:spPr>
          <a:xfrm>
            <a:off x="434064" y="1763917"/>
            <a:ext cx="11116649" cy="230832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2400" b="1" dirty="0"/>
              <a:t>  - شرب ماء زمزم.                         -التبرك بقبر الرسول صلى الله عليه وسلم </a:t>
            </a:r>
          </a:p>
          <a:p>
            <a:pPr marL="457200" indent="-457200" algn="r">
              <a:buFontTx/>
              <a:buChar char="-"/>
            </a:pPr>
            <a:r>
              <a:rPr lang="ar-SA" sz="2400" b="1" dirty="0"/>
              <a:t>تعليق القرآن في البيوت.                - الرقية الشرعية </a:t>
            </a:r>
          </a:p>
          <a:p>
            <a:pPr marL="457200" indent="-457200" algn="r">
              <a:buFontTx/>
              <a:buChar char="-"/>
            </a:pPr>
            <a:r>
              <a:rPr lang="ar-SA" sz="2400" b="1" dirty="0"/>
              <a:t>قراءة القرآن في الماء و الزيت        - الاستغاثة بالأموات الصالحين </a:t>
            </a:r>
          </a:p>
          <a:p>
            <a:pPr marL="457200" indent="-457200" algn="r">
              <a:buFontTx/>
              <a:buChar char="-"/>
            </a:pPr>
            <a:r>
              <a:rPr lang="ar-SA" sz="2400" b="1" dirty="0"/>
              <a:t>التمسح بالصالحين                      - دعاء الوالدين </a:t>
            </a:r>
          </a:p>
          <a:p>
            <a:pPr marL="457200" indent="-457200" algn="r">
              <a:buFontTx/>
              <a:buChar char="-"/>
            </a:pPr>
            <a:r>
              <a:rPr lang="ar-SA" sz="2400" b="1" dirty="0"/>
              <a:t>التصبح بسبع تمرات                    -التمسح بالحجر الأسود</a:t>
            </a:r>
          </a:p>
          <a:p>
            <a:pPr marL="457200" indent="-457200" algn="r">
              <a:buFontTx/>
              <a:buChar char="-"/>
            </a:pPr>
            <a:endParaRPr lang="ar-SA" sz="2400" b="1" dirty="0"/>
          </a:p>
        </p:txBody>
      </p:sp>
      <p:graphicFrame>
        <p:nvGraphicFramePr>
          <p:cNvPr id="10" name="جدول 10">
            <a:extLst>
              <a:ext uri="{FF2B5EF4-FFF2-40B4-BE49-F238E27FC236}">
                <a16:creationId xmlns:a16="http://schemas.microsoft.com/office/drawing/2014/main" id="{300EE1D6-F158-E63B-FD38-4B1D54AE9B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1343931"/>
              </p:ext>
            </p:extLst>
          </p:nvPr>
        </p:nvGraphicFramePr>
        <p:xfrm>
          <a:off x="534404" y="4110789"/>
          <a:ext cx="11116650" cy="2488180"/>
        </p:xfrm>
        <a:graphic>
          <a:graphicData uri="http://schemas.openxmlformats.org/drawingml/2006/table">
            <a:tbl>
              <a:tblPr rtl="1" firstRow="1" bandRow="1">
                <a:tableStyleId>{16D9F66E-5EB9-4882-86FB-DCBF35E3C3E4}</a:tableStyleId>
              </a:tblPr>
              <a:tblGrid>
                <a:gridCol w="5558325">
                  <a:extLst>
                    <a:ext uri="{9D8B030D-6E8A-4147-A177-3AD203B41FA5}">
                      <a16:colId xmlns:a16="http://schemas.microsoft.com/office/drawing/2014/main" val="2182010543"/>
                    </a:ext>
                  </a:extLst>
                </a:gridCol>
                <a:gridCol w="5558325">
                  <a:extLst>
                    <a:ext uri="{9D8B030D-6E8A-4147-A177-3AD203B41FA5}">
                      <a16:colId xmlns:a16="http://schemas.microsoft.com/office/drawing/2014/main" val="2044175554"/>
                    </a:ext>
                  </a:extLst>
                </a:gridCol>
              </a:tblGrid>
              <a:tr h="478496"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/>
                        <a:t>التبرك المشروع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dirty="0"/>
                        <a:t>التبرك الممنوع</a:t>
                      </a:r>
                      <a:endParaRPr lang="ar-SA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1689551"/>
                  </a:ext>
                </a:extLst>
              </a:tr>
              <a:tr h="2009684">
                <a:tc>
                  <a:txBody>
                    <a:bodyPr/>
                    <a:lstStyle/>
                    <a:p>
                      <a:pPr rtl="1"/>
                      <a:endParaRPr lang="ar-SA" sz="2400" dirty="0"/>
                    </a:p>
                    <a:p>
                      <a:pPr rtl="1"/>
                      <a:endParaRPr lang="ar-SA" sz="2400" dirty="0"/>
                    </a:p>
                    <a:p>
                      <a:pPr rtl="1"/>
                      <a:endParaRPr lang="ar-SA" sz="2400" dirty="0"/>
                    </a:p>
                    <a:p>
                      <a:pPr rtl="1"/>
                      <a:endParaRPr lang="ar-SA" sz="2400" dirty="0"/>
                    </a:p>
                    <a:p>
                      <a:pPr rtl="1"/>
                      <a:endParaRPr lang="ar-SA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8064927"/>
                  </a:ext>
                </a:extLst>
              </a:tr>
            </a:tbl>
          </a:graphicData>
        </a:graphic>
      </p:graphicFrame>
      <p:sp>
        <p:nvSpPr>
          <p:cNvPr id="11" name="مربع نص 10">
            <a:extLst>
              <a:ext uri="{FF2B5EF4-FFF2-40B4-BE49-F238E27FC236}">
                <a16:creationId xmlns:a16="http://schemas.microsoft.com/office/drawing/2014/main" id="{6006AB06-5C36-A5D3-AB08-CF3729D9B580}"/>
              </a:ext>
            </a:extLst>
          </p:cNvPr>
          <p:cNvSpPr txBox="1"/>
          <p:nvPr/>
        </p:nvSpPr>
        <p:spPr>
          <a:xfrm>
            <a:off x="5178329" y="2389537"/>
            <a:ext cx="1828800" cy="18288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endParaRPr lang="ar-SA" dirty="0"/>
          </a:p>
        </p:txBody>
      </p:sp>
      <p:pic>
        <p:nvPicPr>
          <p:cNvPr id="22" name="صورة 22">
            <a:extLst>
              <a:ext uri="{FF2B5EF4-FFF2-40B4-BE49-F238E27FC236}">
                <a16:creationId xmlns:a16="http://schemas.microsoft.com/office/drawing/2014/main" id="{A70DE65E-BC46-7F53-0CAC-BAB50A7A3D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921" y="2263367"/>
            <a:ext cx="1740530" cy="15700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2" name="جدول 5">
            <a:extLst>
              <a:ext uri="{FF2B5EF4-FFF2-40B4-BE49-F238E27FC236}">
                <a16:creationId xmlns:a16="http://schemas.microsoft.com/office/drawing/2014/main" id="{D9507D2A-C0D3-2D3C-0B63-5FFF7A8453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3982692"/>
              </p:ext>
            </p:extLst>
          </p:nvPr>
        </p:nvGraphicFramePr>
        <p:xfrm>
          <a:off x="2909228" y="241844"/>
          <a:ext cx="8809980" cy="1028155"/>
        </p:xfrm>
        <a:graphic>
          <a:graphicData uri="http://schemas.openxmlformats.org/drawingml/2006/table">
            <a:tbl>
              <a:tblPr rtl="1" firstRow="1" bandRow="1">
                <a:tableStyleId>{C4B1156A-380E-4F78-BDF5-A606A8083BF9}</a:tableStyleId>
              </a:tblPr>
              <a:tblGrid>
                <a:gridCol w="1671960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937204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594268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4606548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377162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الصف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المادة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نوع النشاط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موضوع الدرس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650993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الأول متوسط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توحيد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الفهم القرآئي</a:t>
                      </a:r>
                    </a:p>
                    <a:p>
                      <a:pPr algn="ctr" rtl="1"/>
                      <a:r>
                        <a:rPr lang="ar-SA" b="1" dirty="0"/>
                        <a:t>إصدار حكم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الغلو في آل البيت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pic>
        <p:nvPicPr>
          <p:cNvPr id="14" name="صورة 13">
            <a:extLst>
              <a:ext uri="{FF2B5EF4-FFF2-40B4-BE49-F238E27FC236}">
                <a16:creationId xmlns:a16="http://schemas.microsoft.com/office/drawing/2014/main" id="{62A50168-0F3C-0E9A-65A0-6201A00D3B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70" y="241844"/>
            <a:ext cx="2042058" cy="1237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1982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12">
            <a:extLst>
              <a:ext uri="{FF2B5EF4-FFF2-40B4-BE49-F238E27FC236}">
                <a16:creationId xmlns:a16="http://schemas.microsoft.com/office/drawing/2014/main" id="{EFFB69BB-3970-ADD1-AF31-43DD95CE37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236" y="739366"/>
            <a:ext cx="7793527" cy="53792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4BBD0328-C209-0C7E-BA86-6629AB1E0AAB}"/>
              </a:ext>
            </a:extLst>
          </p:cNvPr>
          <p:cNvSpPr txBox="1"/>
          <p:nvPr/>
        </p:nvSpPr>
        <p:spPr>
          <a:xfrm>
            <a:off x="4023762" y="2468075"/>
            <a:ext cx="4388416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1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ar-SA" sz="8800" b="1" i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التفسير </a:t>
            </a:r>
            <a:endParaRPr lang="ar-SA" sz="8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406878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5">
            <a:extLst>
              <a:ext uri="{FF2B5EF4-FFF2-40B4-BE49-F238E27FC236}">
                <a16:creationId xmlns:a16="http://schemas.microsoft.com/office/drawing/2014/main" id="{848B1AAB-09EE-E94E-AEA3-6AEEF7ABA7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104" y="1137031"/>
            <a:ext cx="1442269" cy="14594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صورة 2">
            <a:extLst>
              <a:ext uri="{FF2B5EF4-FFF2-40B4-BE49-F238E27FC236}">
                <a16:creationId xmlns:a16="http://schemas.microsoft.com/office/drawing/2014/main" id="{3454B2D9-2B45-C84D-A83F-D40DC3459E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6" t="38318" r="25625" b="8112"/>
          <a:stretch/>
        </p:blipFill>
        <p:spPr>
          <a:xfrm>
            <a:off x="6523229" y="2596470"/>
            <a:ext cx="3669899" cy="3713591"/>
          </a:xfrm>
          <a:prstGeom prst="roundRect">
            <a:avLst/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2B9BDCA4-3CDA-8C48-9E82-9E98A88EE2FA}"/>
              </a:ext>
            </a:extLst>
          </p:cNvPr>
          <p:cNvSpPr/>
          <p:nvPr/>
        </p:nvSpPr>
        <p:spPr>
          <a:xfrm>
            <a:off x="264057" y="1743219"/>
            <a:ext cx="4784893" cy="60538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-عدد آيات الله الكونية من الآيات؟</a:t>
            </a:r>
          </a:p>
        </p:txBody>
      </p:sp>
      <p:pic>
        <p:nvPicPr>
          <p:cNvPr id="3" name="صورة 5">
            <a:extLst>
              <a:ext uri="{FF2B5EF4-FFF2-40B4-BE49-F238E27FC236}">
                <a16:creationId xmlns:a16="http://schemas.microsoft.com/office/drawing/2014/main" id="{E520418C-3B28-D14B-8140-2E6509CDCC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850" y="1165661"/>
            <a:ext cx="1442268" cy="1442268"/>
          </a:xfrm>
          <a:prstGeom prst="rect">
            <a:avLst/>
          </a:prstGeom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48F9B92D-EBE8-7E48-9E18-7AEA20F785B6}"/>
              </a:ext>
            </a:extLst>
          </p:cNvPr>
          <p:cNvSpPr/>
          <p:nvPr/>
        </p:nvSpPr>
        <p:spPr>
          <a:xfrm>
            <a:off x="264057" y="2719119"/>
            <a:ext cx="4784893" cy="60538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-قارني بين أصل بداية الخلق – وعامة الخلق؟</a:t>
            </a:r>
          </a:p>
        </p:txBody>
      </p:sp>
      <p:pic>
        <p:nvPicPr>
          <p:cNvPr id="8" name="صورة 5">
            <a:extLst>
              <a:ext uri="{FF2B5EF4-FFF2-40B4-BE49-F238E27FC236}">
                <a16:creationId xmlns:a16="http://schemas.microsoft.com/office/drawing/2014/main" id="{E08EC2EC-044D-A84F-8234-2A1970D3AB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915" y="2157100"/>
            <a:ext cx="1442268" cy="1442268"/>
          </a:xfrm>
          <a:prstGeom prst="rect">
            <a:avLst/>
          </a:prstGeom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id="{5EABB381-9F6E-6B4E-83CC-F0149C3D7B8E}"/>
              </a:ext>
            </a:extLst>
          </p:cNvPr>
          <p:cNvSpPr/>
          <p:nvPr/>
        </p:nvSpPr>
        <p:spPr>
          <a:xfrm>
            <a:off x="264057" y="3690361"/>
            <a:ext cx="4784893" cy="60538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- كيف يكون اختلاف الألسن و الألوان؟</a:t>
            </a: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897BC8B1-D358-1C4C-B268-69E29F1275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142" y="3147337"/>
            <a:ext cx="1442268" cy="1442268"/>
          </a:xfrm>
          <a:prstGeom prst="rect">
            <a:avLst/>
          </a:prstGeom>
        </p:spPr>
      </p:pic>
      <p:sp>
        <p:nvSpPr>
          <p:cNvPr id="19" name="مستطيل 18">
            <a:extLst>
              <a:ext uri="{FF2B5EF4-FFF2-40B4-BE49-F238E27FC236}">
                <a16:creationId xmlns:a16="http://schemas.microsoft.com/office/drawing/2014/main" id="{BA5C5D02-0D4C-B04E-BA7E-38B1EDAE3E78}"/>
              </a:ext>
            </a:extLst>
          </p:cNvPr>
          <p:cNvSpPr/>
          <p:nvPr/>
        </p:nvSpPr>
        <p:spPr>
          <a:xfrm>
            <a:off x="264056" y="4715132"/>
            <a:ext cx="4784893" cy="60538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- قارني بين حال الناس (ليلا-نهارا)؟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5FAB9C82-D8E0-CD46-AE22-58B88BCD2F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281" y="4202032"/>
            <a:ext cx="1442268" cy="1442268"/>
          </a:xfrm>
          <a:prstGeom prst="rect">
            <a:avLst/>
          </a:prstGeom>
        </p:spPr>
      </p:pic>
      <p:sp>
        <p:nvSpPr>
          <p:cNvPr id="23" name="مستطيل 22">
            <a:extLst>
              <a:ext uri="{FF2B5EF4-FFF2-40B4-BE49-F238E27FC236}">
                <a16:creationId xmlns:a16="http://schemas.microsoft.com/office/drawing/2014/main" id="{E2D68191-B718-844A-807E-C14E0F8D0E80}"/>
              </a:ext>
            </a:extLst>
          </p:cNvPr>
          <p:cNvSpPr/>
          <p:nvPr/>
        </p:nvSpPr>
        <p:spPr>
          <a:xfrm>
            <a:off x="264055" y="5715024"/>
            <a:ext cx="4784893" cy="60538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- مانوع السماع المطلوب من المؤمن؟</a:t>
            </a:r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8B8465C9-024D-9C41-BADB-A8EC528145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974" y="5222523"/>
            <a:ext cx="1450202" cy="1450202"/>
          </a:xfrm>
          <a:prstGeom prst="rect">
            <a:avLst/>
          </a:prstGeom>
        </p:spPr>
      </p:pic>
      <p:graphicFrame>
        <p:nvGraphicFramePr>
          <p:cNvPr id="7" name="جدول 5">
            <a:extLst>
              <a:ext uri="{FF2B5EF4-FFF2-40B4-BE49-F238E27FC236}">
                <a16:creationId xmlns:a16="http://schemas.microsoft.com/office/drawing/2014/main" id="{3ECD9802-82B6-BF82-3708-33E9825BE0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0952693"/>
              </p:ext>
            </p:extLst>
          </p:nvPr>
        </p:nvGraphicFramePr>
        <p:xfrm>
          <a:off x="2909228" y="241844"/>
          <a:ext cx="8809980" cy="1028155"/>
        </p:xfrm>
        <a:graphic>
          <a:graphicData uri="http://schemas.openxmlformats.org/drawingml/2006/table">
            <a:tbl>
              <a:tblPr rtl="1" firstRow="1" bandRow="1">
                <a:tableStyleId>{C4B1156A-380E-4F78-BDF5-A606A8083BF9}</a:tableStyleId>
              </a:tblPr>
              <a:tblGrid>
                <a:gridCol w="1671960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937204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594268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4606548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377162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الصف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المادة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نوع النشاط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موضوع الدرس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650993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الأول متوسط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تفسير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الفهم القرآئي</a:t>
                      </a:r>
                    </a:p>
                    <a:p>
                      <a:pPr algn="ctr" rtl="1"/>
                      <a:r>
                        <a:rPr lang="ar-SA" b="1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الروم (٢٠-٢٣)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pic>
        <p:nvPicPr>
          <p:cNvPr id="11" name="صورة 10">
            <a:extLst>
              <a:ext uri="{FF2B5EF4-FFF2-40B4-BE49-F238E27FC236}">
                <a16:creationId xmlns:a16="http://schemas.microsoft.com/office/drawing/2014/main" id="{1645A1AC-7560-7BB3-523A-595177E3B1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70" y="241844"/>
            <a:ext cx="2042058" cy="1237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147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5" grpId="0" animBg="1"/>
      <p:bldP spid="19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5">
            <a:extLst>
              <a:ext uri="{FF2B5EF4-FFF2-40B4-BE49-F238E27FC236}">
                <a16:creationId xmlns:a16="http://schemas.microsoft.com/office/drawing/2014/main" id="{848B1AAB-09EE-E94E-AEA3-6AEEF7ABA7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041" y="848784"/>
            <a:ext cx="1442269" cy="14594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2B9BDCA4-3CDA-8C48-9E82-9E98A88EE2FA}"/>
              </a:ext>
            </a:extLst>
          </p:cNvPr>
          <p:cNvSpPr/>
          <p:nvPr/>
        </p:nvSpPr>
        <p:spPr>
          <a:xfrm>
            <a:off x="264057" y="1743219"/>
            <a:ext cx="4784893" cy="60538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-مثلي (الضراء – الرحمة) التي تصيب الناس؟</a:t>
            </a:r>
          </a:p>
        </p:txBody>
      </p:sp>
      <p:pic>
        <p:nvPicPr>
          <p:cNvPr id="3" name="صورة 5">
            <a:extLst>
              <a:ext uri="{FF2B5EF4-FFF2-40B4-BE49-F238E27FC236}">
                <a16:creationId xmlns:a16="http://schemas.microsoft.com/office/drawing/2014/main" id="{E520418C-3B28-D14B-8140-2E6509CDCC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850" y="1165661"/>
            <a:ext cx="1442268" cy="1442268"/>
          </a:xfrm>
          <a:prstGeom prst="rect">
            <a:avLst/>
          </a:prstGeom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48F9B92D-EBE8-7E48-9E18-7AEA20F785B6}"/>
              </a:ext>
            </a:extLst>
          </p:cNvPr>
          <p:cNvSpPr/>
          <p:nvPr/>
        </p:nvSpPr>
        <p:spPr>
          <a:xfrm>
            <a:off x="264057" y="2719119"/>
            <a:ext cx="4784893" cy="60538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-صفي حال الناس في الضراء؟</a:t>
            </a:r>
          </a:p>
        </p:txBody>
      </p:sp>
      <p:pic>
        <p:nvPicPr>
          <p:cNvPr id="8" name="صورة 5">
            <a:extLst>
              <a:ext uri="{FF2B5EF4-FFF2-40B4-BE49-F238E27FC236}">
                <a16:creationId xmlns:a16="http://schemas.microsoft.com/office/drawing/2014/main" id="{E08EC2EC-044D-A84F-8234-2A1970D3AB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915" y="2157100"/>
            <a:ext cx="1442268" cy="1442268"/>
          </a:xfrm>
          <a:prstGeom prst="rect">
            <a:avLst/>
          </a:prstGeom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id="{5EABB381-9F6E-6B4E-83CC-F0149C3D7B8E}"/>
              </a:ext>
            </a:extLst>
          </p:cNvPr>
          <p:cNvSpPr/>
          <p:nvPr/>
        </p:nvSpPr>
        <p:spPr>
          <a:xfrm>
            <a:off x="264057" y="3690361"/>
            <a:ext cx="4784893" cy="60538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- صفي حال النس وقت النعمة و الرحمة؟</a:t>
            </a: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897BC8B1-D358-1C4C-B268-69E29F1275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142" y="3147337"/>
            <a:ext cx="1442268" cy="1442268"/>
          </a:xfrm>
          <a:prstGeom prst="rect">
            <a:avLst/>
          </a:prstGeom>
        </p:spPr>
      </p:pic>
      <p:sp>
        <p:nvSpPr>
          <p:cNvPr id="19" name="مستطيل 18">
            <a:extLst>
              <a:ext uri="{FF2B5EF4-FFF2-40B4-BE49-F238E27FC236}">
                <a16:creationId xmlns:a16="http://schemas.microsoft.com/office/drawing/2014/main" id="{BA5C5D02-0D4C-B04E-BA7E-38B1EDAE3E78}"/>
              </a:ext>
            </a:extLst>
          </p:cNvPr>
          <p:cNvSpPr/>
          <p:nvPr/>
        </p:nvSpPr>
        <p:spPr>
          <a:xfrm>
            <a:off x="264056" y="4715132"/>
            <a:ext cx="4784893" cy="60538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- ما الفرق بين (يبسط- يقدر)؟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5FAB9C82-D8E0-CD46-AE22-58B88BCD2F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281" y="4202032"/>
            <a:ext cx="1442268" cy="1442268"/>
          </a:xfrm>
          <a:prstGeom prst="rect">
            <a:avLst/>
          </a:prstGeom>
        </p:spPr>
      </p:pic>
      <p:sp>
        <p:nvSpPr>
          <p:cNvPr id="23" name="مستطيل 22">
            <a:extLst>
              <a:ext uri="{FF2B5EF4-FFF2-40B4-BE49-F238E27FC236}">
                <a16:creationId xmlns:a16="http://schemas.microsoft.com/office/drawing/2014/main" id="{E2D68191-B718-844A-807E-C14E0F8D0E80}"/>
              </a:ext>
            </a:extLst>
          </p:cNvPr>
          <p:cNvSpPr/>
          <p:nvPr/>
        </p:nvSpPr>
        <p:spPr>
          <a:xfrm>
            <a:off x="264055" y="5715024"/>
            <a:ext cx="4784893" cy="60538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- ماهي الأصناف من الناس الذين يجب الاحسان إليهم- وكيف يكون؟</a:t>
            </a:r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8B8465C9-024D-9C41-BADB-A8EC528145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974" y="5222523"/>
            <a:ext cx="1450202" cy="1450202"/>
          </a:xfrm>
          <a:prstGeom prst="rect">
            <a:avLst/>
          </a:prstGeom>
        </p:spPr>
      </p:pic>
      <p:pic>
        <p:nvPicPr>
          <p:cNvPr id="4" name="صورة 6">
            <a:extLst>
              <a:ext uri="{FF2B5EF4-FFF2-40B4-BE49-F238E27FC236}">
                <a16:creationId xmlns:a16="http://schemas.microsoft.com/office/drawing/2014/main" id="{5B0D655D-B98C-2542-8B39-16EE22BA33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12" t="36244" r="20178"/>
          <a:stretch/>
        </p:blipFill>
        <p:spPr>
          <a:xfrm>
            <a:off x="7030663" y="2193185"/>
            <a:ext cx="3713901" cy="41272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graphicFrame>
        <p:nvGraphicFramePr>
          <p:cNvPr id="7" name="جدول 5">
            <a:extLst>
              <a:ext uri="{FF2B5EF4-FFF2-40B4-BE49-F238E27FC236}">
                <a16:creationId xmlns:a16="http://schemas.microsoft.com/office/drawing/2014/main" id="{201925CF-3737-6345-3C99-BB619F04C8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283072"/>
              </p:ext>
            </p:extLst>
          </p:nvPr>
        </p:nvGraphicFramePr>
        <p:xfrm>
          <a:off x="2909228" y="241844"/>
          <a:ext cx="8809980" cy="1028155"/>
        </p:xfrm>
        <a:graphic>
          <a:graphicData uri="http://schemas.openxmlformats.org/drawingml/2006/table">
            <a:tbl>
              <a:tblPr rtl="1" firstRow="1" bandRow="1">
                <a:tableStyleId>{C4B1156A-380E-4F78-BDF5-A606A8083BF9}</a:tableStyleId>
              </a:tblPr>
              <a:tblGrid>
                <a:gridCol w="1671960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937204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594268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4606548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377162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الصف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المادة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نوع النشاط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موضوع الدرس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650993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الأول متوسط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تفسير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الفهم القرآئي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الروم (٣٣-٣٨)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pic>
        <p:nvPicPr>
          <p:cNvPr id="11" name="صورة 10">
            <a:extLst>
              <a:ext uri="{FF2B5EF4-FFF2-40B4-BE49-F238E27FC236}">
                <a16:creationId xmlns:a16="http://schemas.microsoft.com/office/drawing/2014/main" id="{518DA670-3602-E167-DD87-7B9D408F26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70" y="241844"/>
            <a:ext cx="2042058" cy="1237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466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5" grpId="0" animBg="1"/>
      <p:bldP spid="19" grpId="0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5">
            <a:extLst>
              <a:ext uri="{FF2B5EF4-FFF2-40B4-BE49-F238E27FC236}">
                <a16:creationId xmlns:a16="http://schemas.microsoft.com/office/drawing/2014/main" id="{E520418C-3B28-D14B-8140-2E6509CDCC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808" y="1411313"/>
            <a:ext cx="1442268" cy="1442268"/>
          </a:xfrm>
          <a:prstGeom prst="rect">
            <a:avLst/>
          </a:prstGeom>
        </p:spPr>
      </p:pic>
      <p:graphicFrame>
        <p:nvGraphicFramePr>
          <p:cNvPr id="7" name="جدول 5">
            <a:extLst>
              <a:ext uri="{FF2B5EF4-FFF2-40B4-BE49-F238E27FC236}">
                <a16:creationId xmlns:a16="http://schemas.microsoft.com/office/drawing/2014/main" id="{201925CF-3737-6345-3C99-BB619F04C8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6004029"/>
              </p:ext>
            </p:extLst>
          </p:nvPr>
        </p:nvGraphicFramePr>
        <p:xfrm>
          <a:off x="2909228" y="241844"/>
          <a:ext cx="8809980" cy="1291562"/>
        </p:xfrm>
        <a:graphic>
          <a:graphicData uri="http://schemas.openxmlformats.org/drawingml/2006/table">
            <a:tbl>
              <a:tblPr rtl="1" firstRow="1" bandRow="1">
                <a:tableStyleId>{C4B1156A-380E-4F78-BDF5-A606A8083BF9}</a:tableStyleId>
              </a:tblPr>
              <a:tblGrid>
                <a:gridCol w="1671960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937204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594268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4606548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377162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الصف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المادة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نوع النشاط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موضوع الدرس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650993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الأول متوسط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تفسير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الفهم القرآئي</a:t>
                      </a:r>
                    </a:p>
                    <a:p>
                      <a:pPr algn="ctr" rtl="1"/>
                      <a:r>
                        <a:rPr lang="ar-SA" b="1" dirty="0"/>
                        <a:t>مقارنة  </a:t>
                      </a:r>
                    </a:p>
                    <a:p>
                      <a:pPr algn="ctr" rtl="1"/>
                      <a:r>
                        <a:rPr lang="ar-SA" b="1" dirty="0"/>
                        <a:t>التحليل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الروم (٣٩-٤١)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pic>
        <p:nvPicPr>
          <p:cNvPr id="9" name="صورة 8">
            <a:extLst>
              <a:ext uri="{FF2B5EF4-FFF2-40B4-BE49-F238E27FC236}">
                <a16:creationId xmlns:a16="http://schemas.microsoft.com/office/drawing/2014/main" id="{155E2AE0-2B09-B243-9F3F-56073248B3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70" y="241844"/>
            <a:ext cx="2042058" cy="1237423"/>
          </a:xfrm>
          <a:prstGeom prst="rect">
            <a:avLst/>
          </a:prstGeom>
        </p:spPr>
      </p:pic>
      <p:sp>
        <p:nvSpPr>
          <p:cNvPr id="12" name="وسيلة شرح مع سهم إلى اليسار واليمين 11">
            <a:extLst>
              <a:ext uri="{FF2B5EF4-FFF2-40B4-BE49-F238E27FC236}">
                <a16:creationId xmlns:a16="http://schemas.microsoft.com/office/drawing/2014/main" id="{7C7E59AA-E3C7-E127-780F-5E208DA93B3E}"/>
              </a:ext>
            </a:extLst>
          </p:cNvPr>
          <p:cNvSpPr/>
          <p:nvPr/>
        </p:nvSpPr>
        <p:spPr>
          <a:xfrm>
            <a:off x="3855124" y="2345463"/>
            <a:ext cx="5277637" cy="1152144"/>
          </a:xfrm>
          <a:prstGeom prst="leftRightArrow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قارني بين أوجه الإنفاق من الآيات :</a:t>
            </a:r>
          </a:p>
        </p:txBody>
      </p:sp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AC0917C5-A80E-2FDC-579F-825DB69CF3B7}"/>
              </a:ext>
            </a:extLst>
          </p:cNvPr>
          <p:cNvSpPr/>
          <p:nvPr/>
        </p:nvSpPr>
        <p:spPr>
          <a:xfrm>
            <a:off x="9215341" y="1717576"/>
            <a:ext cx="1934246" cy="193424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الوجه الأول :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20" name="مستطيل: زوايا مستديرة 19">
            <a:extLst>
              <a:ext uri="{FF2B5EF4-FFF2-40B4-BE49-F238E27FC236}">
                <a16:creationId xmlns:a16="http://schemas.microsoft.com/office/drawing/2014/main" id="{06B123CA-8EEE-1AF7-E26D-F0331ED1E3DF}"/>
              </a:ext>
            </a:extLst>
          </p:cNvPr>
          <p:cNvSpPr/>
          <p:nvPr/>
        </p:nvSpPr>
        <p:spPr>
          <a:xfrm>
            <a:off x="1920879" y="1717577"/>
            <a:ext cx="1934245" cy="193424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الوجه الثاني: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25" name="مستطيل: زوايا مستديرة 24">
            <a:extLst>
              <a:ext uri="{FF2B5EF4-FFF2-40B4-BE49-F238E27FC236}">
                <a16:creationId xmlns:a16="http://schemas.microsoft.com/office/drawing/2014/main" id="{C32F9078-CDE7-07D4-A8D7-F2309592F7A3}"/>
              </a:ext>
            </a:extLst>
          </p:cNvPr>
          <p:cNvSpPr/>
          <p:nvPr/>
        </p:nvSpPr>
        <p:spPr>
          <a:xfrm>
            <a:off x="3335698" y="3890132"/>
            <a:ext cx="6069845" cy="103897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حللي حسب المطلوب :</a:t>
            </a:r>
          </a:p>
          <a:p>
            <a:pPr algn="ctr"/>
            <a:r>
              <a:rPr lang="ar-SA" b="1" dirty="0">
                <a:solidFill>
                  <a:schemeClr val="tx1"/>
                </a:solidFill>
              </a:rPr>
              <a:t>(ظهر الفساد في البر و البحر بما كسبت أيدي الناس لعلهم يرجعون )</a:t>
            </a:r>
          </a:p>
        </p:txBody>
      </p:sp>
      <p:sp>
        <p:nvSpPr>
          <p:cNvPr id="27" name="مستطيل: زوايا مستديرة 26">
            <a:extLst>
              <a:ext uri="{FF2B5EF4-FFF2-40B4-BE49-F238E27FC236}">
                <a16:creationId xmlns:a16="http://schemas.microsoft.com/office/drawing/2014/main" id="{6122A1BD-3F38-AAD5-947B-3C459EF51748}"/>
              </a:ext>
            </a:extLst>
          </p:cNvPr>
          <p:cNvSpPr/>
          <p:nvPr/>
        </p:nvSpPr>
        <p:spPr>
          <a:xfrm>
            <a:off x="9784962" y="4681910"/>
            <a:ext cx="1934246" cy="193424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-ما معنى الفساد؟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31" name="مستطيل: زوايا مستديرة 30">
            <a:extLst>
              <a:ext uri="{FF2B5EF4-FFF2-40B4-BE49-F238E27FC236}">
                <a16:creationId xmlns:a16="http://schemas.microsoft.com/office/drawing/2014/main" id="{56206C74-B8E7-2112-6846-674CC473FEAC}"/>
              </a:ext>
            </a:extLst>
          </p:cNvPr>
          <p:cNvSpPr/>
          <p:nvPr/>
        </p:nvSpPr>
        <p:spPr>
          <a:xfrm>
            <a:off x="4929109" y="5174761"/>
            <a:ext cx="3244158" cy="144139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-ما سبب ظهوره؟ 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33" name="مستطيل: زوايا مستديرة 32">
            <a:extLst>
              <a:ext uri="{FF2B5EF4-FFF2-40B4-BE49-F238E27FC236}">
                <a16:creationId xmlns:a16="http://schemas.microsoft.com/office/drawing/2014/main" id="{8E66B3C6-C7CC-4F22-16AF-91C72353336D}"/>
              </a:ext>
            </a:extLst>
          </p:cNvPr>
          <p:cNvSpPr/>
          <p:nvPr/>
        </p:nvSpPr>
        <p:spPr>
          <a:xfrm>
            <a:off x="1022033" y="4074967"/>
            <a:ext cx="1934246" cy="219958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-ما الحكمة من أن يبتلي الله عباده ؟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pic>
        <p:nvPicPr>
          <p:cNvPr id="35" name="صورة 5">
            <a:extLst>
              <a:ext uri="{FF2B5EF4-FFF2-40B4-BE49-F238E27FC236}">
                <a16:creationId xmlns:a16="http://schemas.microsoft.com/office/drawing/2014/main" id="{31492E03-271C-80B9-0609-B17E61FF2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951" y="3751717"/>
            <a:ext cx="1442268" cy="1442268"/>
          </a:xfrm>
          <a:prstGeom prst="rect">
            <a:avLst/>
          </a:prstGeom>
        </p:spPr>
      </p:pic>
      <p:pic>
        <p:nvPicPr>
          <p:cNvPr id="37" name="صورة 5">
            <a:extLst>
              <a:ext uri="{FF2B5EF4-FFF2-40B4-BE49-F238E27FC236}">
                <a16:creationId xmlns:a16="http://schemas.microsoft.com/office/drawing/2014/main" id="{4CFBA983-CD26-6C43-9550-DF6FDAC36C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9094" y="6092121"/>
            <a:ext cx="1442268" cy="1442268"/>
          </a:xfrm>
          <a:prstGeom prst="rect">
            <a:avLst/>
          </a:prstGeom>
        </p:spPr>
      </p:pic>
      <p:pic>
        <p:nvPicPr>
          <p:cNvPr id="39" name="صورة 5">
            <a:extLst>
              <a:ext uri="{FF2B5EF4-FFF2-40B4-BE49-F238E27FC236}">
                <a16:creationId xmlns:a16="http://schemas.microsoft.com/office/drawing/2014/main" id="{7384357B-5BB8-E3D6-5ECB-C8119B6B70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845" y="5167419"/>
            <a:ext cx="1442268" cy="1442268"/>
          </a:xfrm>
          <a:prstGeom prst="rect">
            <a:avLst/>
          </a:prstGeom>
        </p:spPr>
      </p:pic>
      <p:pic>
        <p:nvPicPr>
          <p:cNvPr id="41" name="صورة 5">
            <a:extLst>
              <a:ext uri="{FF2B5EF4-FFF2-40B4-BE49-F238E27FC236}">
                <a16:creationId xmlns:a16="http://schemas.microsoft.com/office/drawing/2014/main" id="{7C154506-06C0-52B3-1C81-2D1DD02F0B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92" y="3353833"/>
            <a:ext cx="1442268" cy="1442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835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جدول 5">
            <a:extLst>
              <a:ext uri="{FF2B5EF4-FFF2-40B4-BE49-F238E27FC236}">
                <a16:creationId xmlns:a16="http://schemas.microsoft.com/office/drawing/2014/main" id="{201925CF-3737-6345-3C99-BB619F04C8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8757587"/>
              </p:ext>
            </p:extLst>
          </p:nvPr>
        </p:nvGraphicFramePr>
        <p:xfrm>
          <a:off x="2909228" y="241844"/>
          <a:ext cx="8809980" cy="1028155"/>
        </p:xfrm>
        <a:graphic>
          <a:graphicData uri="http://schemas.openxmlformats.org/drawingml/2006/table">
            <a:tbl>
              <a:tblPr rtl="1" firstRow="1" bandRow="1">
                <a:tableStyleId>{C4B1156A-380E-4F78-BDF5-A606A8083BF9}</a:tableStyleId>
              </a:tblPr>
              <a:tblGrid>
                <a:gridCol w="1671960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937204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594268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4606548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377162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الصف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المادة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نوع النشاط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موضوع الدرس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650993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الأول متوسط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تفسير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الفهم القرآئي</a:t>
                      </a:r>
                    </a:p>
                    <a:p>
                      <a:pPr algn="ctr" rtl="1"/>
                      <a:r>
                        <a:rPr lang="ar-SA" b="1" dirty="0"/>
                        <a:t>التحليل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لقمان (١٢-١٥)- (١٦-١٩)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pic>
        <p:nvPicPr>
          <p:cNvPr id="9" name="صورة 8">
            <a:extLst>
              <a:ext uri="{FF2B5EF4-FFF2-40B4-BE49-F238E27FC236}">
                <a16:creationId xmlns:a16="http://schemas.microsoft.com/office/drawing/2014/main" id="{155E2AE0-2B09-B243-9F3F-56073248B3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70" y="241844"/>
            <a:ext cx="2042058" cy="1237423"/>
          </a:xfrm>
          <a:prstGeom prst="rect">
            <a:avLst/>
          </a:prstGeom>
        </p:spPr>
      </p:pic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AC0917C5-A80E-2FDC-579F-825DB69CF3B7}"/>
              </a:ext>
            </a:extLst>
          </p:cNvPr>
          <p:cNvSpPr/>
          <p:nvPr/>
        </p:nvSpPr>
        <p:spPr>
          <a:xfrm>
            <a:off x="9802943" y="1792743"/>
            <a:ext cx="1934246" cy="163625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أول الوصايا- ولماذا؟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20" name="مستطيل: زوايا مستديرة 19">
            <a:extLst>
              <a:ext uri="{FF2B5EF4-FFF2-40B4-BE49-F238E27FC236}">
                <a16:creationId xmlns:a16="http://schemas.microsoft.com/office/drawing/2014/main" id="{06B123CA-8EEE-1AF7-E26D-F0331ED1E3DF}"/>
              </a:ext>
            </a:extLst>
          </p:cNvPr>
          <p:cNvSpPr/>
          <p:nvPr/>
        </p:nvSpPr>
        <p:spPr>
          <a:xfrm>
            <a:off x="435070" y="1717576"/>
            <a:ext cx="2376535" cy="188990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الوصية السابعة :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25" name="مستطيل: زوايا مستديرة 24">
            <a:extLst>
              <a:ext uri="{FF2B5EF4-FFF2-40B4-BE49-F238E27FC236}">
                <a16:creationId xmlns:a16="http://schemas.microsoft.com/office/drawing/2014/main" id="{C32F9078-CDE7-07D4-A8D7-F2309592F7A3}"/>
              </a:ext>
            </a:extLst>
          </p:cNvPr>
          <p:cNvSpPr/>
          <p:nvPr/>
        </p:nvSpPr>
        <p:spPr>
          <a:xfrm>
            <a:off x="3310550" y="1645722"/>
            <a:ext cx="6069845" cy="103897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chemeClr val="tx1"/>
                </a:solidFill>
              </a:rPr>
              <a:t>-وصايا لقمان لابنه – ومواعظه:</a:t>
            </a:r>
          </a:p>
        </p:txBody>
      </p:sp>
      <p:sp>
        <p:nvSpPr>
          <p:cNvPr id="27" name="مستطيل: زوايا مستديرة 26">
            <a:extLst>
              <a:ext uri="{FF2B5EF4-FFF2-40B4-BE49-F238E27FC236}">
                <a16:creationId xmlns:a16="http://schemas.microsoft.com/office/drawing/2014/main" id="{6122A1BD-3F38-AAD5-947B-3C459EF51748}"/>
              </a:ext>
            </a:extLst>
          </p:cNvPr>
          <p:cNvSpPr/>
          <p:nvPr/>
        </p:nvSpPr>
        <p:spPr>
          <a:xfrm>
            <a:off x="9784962" y="3828978"/>
            <a:ext cx="1934246" cy="193424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الوصية الثانية-وشرطها؟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31" name="مستطيل: زوايا مستديرة 30">
            <a:extLst>
              <a:ext uri="{FF2B5EF4-FFF2-40B4-BE49-F238E27FC236}">
                <a16:creationId xmlns:a16="http://schemas.microsoft.com/office/drawing/2014/main" id="{56206C74-B8E7-2112-6846-674CC473FEAC}"/>
              </a:ext>
            </a:extLst>
          </p:cNvPr>
          <p:cNvSpPr/>
          <p:nvPr/>
        </p:nvSpPr>
        <p:spPr>
          <a:xfrm>
            <a:off x="7330792" y="3828978"/>
            <a:ext cx="2258838" cy="240851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الوصية الثالثة – وماهي ثمراتها؟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33" name="مستطيل: زوايا مستديرة 32">
            <a:extLst>
              <a:ext uri="{FF2B5EF4-FFF2-40B4-BE49-F238E27FC236}">
                <a16:creationId xmlns:a16="http://schemas.microsoft.com/office/drawing/2014/main" id="{8E66B3C6-C7CC-4F22-16AF-91C72353336D}"/>
              </a:ext>
            </a:extLst>
          </p:cNvPr>
          <p:cNvSpPr/>
          <p:nvPr/>
        </p:nvSpPr>
        <p:spPr>
          <a:xfrm>
            <a:off x="5079656" y="3828978"/>
            <a:ext cx="2153470" cy="240851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الوصية الرابعة- وكيف تكون إقامتها؟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pic>
        <p:nvPicPr>
          <p:cNvPr id="41" name="صورة 5">
            <a:extLst>
              <a:ext uri="{FF2B5EF4-FFF2-40B4-BE49-F238E27FC236}">
                <a16:creationId xmlns:a16="http://schemas.microsoft.com/office/drawing/2014/main" id="{7C154506-06C0-52B3-1C81-2D1DD02F0B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487" y="2165210"/>
            <a:ext cx="1442268" cy="1442268"/>
          </a:xfrm>
          <a:prstGeom prst="rect">
            <a:avLst/>
          </a:prstGeom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4187D015-03E7-9F2C-FBD9-0DFA2E5C9C1F}"/>
              </a:ext>
            </a:extLst>
          </p:cNvPr>
          <p:cNvSpPr/>
          <p:nvPr/>
        </p:nvSpPr>
        <p:spPr>
          <a:xfrm>
            <a:off x="2811605" y="3828978"/>
            <a:ext cx="2153470" cy="240851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الوصية الخامسة-ولماذا قرنت بالصبر؟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C66CEE76-1A43-06A4-83C7-54F3B3660EE6}"/>
              </a:ext>
            </a:extLst>
          </p:cNvPr>
          <p:cNvSpPr/>
          <p:nvPr/>
        </p:nvSpPr>
        <p:spPr>
          <a:xfrm>
            <a:off x="543554" y="3828978"/>
            <a:ext cx="2153470" cy="240851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الوصية السادسة – الأخلاق؟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453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جدول 5">
            <a:extLst>
              <a:ext uri="{FF2B5EF4-FFF2-40B4-BE49-F238E27FC236}">
                <a16:creationId xmlns:a16="http://schemas.microsoft.com/office/drawing/2014/main" id="{201925CF-3737-6345-3C99-BB619F04C8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238778"/>
              </p:ext>
            </p:extLst>
          </p:nvPr>
        </p:nvGraphicFramePr>
        <p:xfrm>
          <a:off x="2909228" y="241844"/>
          <a:ext cx="8809980" cy="1028155"/>
        </p:xfrm>
        <a:graphic>
          <a:graphicData uri="http://schemas.openxmlformats.org/drawingml/2006/table">
            <a:tbl>
              <a:tblPr rtl="1" firstRow="1" bandRow="1">
                <a:tableStyleId>{C4B1156A-380E-4F78-BDF5-A606A8083BF9}</a:tableStyleId>
              </a:tblPr>
              <a:tblGrid>
                <a:gridCol w="1671960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937204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594268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4606548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377162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الصف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المادة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نوع النشاط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موضوع الدرس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650993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الأول متوسط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تفسير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الفهم القرآئي</a:t>
                      </a:r>
                    </a:p>
                    <a:p>
                      <a:pPr algn="ctr" rtl="1"/>
                      <a:r>
                        <a:rPr lang="ar-SA" b="1" dirty="0"/>
                        <a:t>التحليل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لقمان (٣٣-٣٤)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pic>
        <p:nvPicPr>
          <p:cNvPr id="9" name="صورة 8">
            <a:extLst>
              <a:ext uri="{FF2B5EF4-FFF2-40B4-BE49-F238E27FC236}">
                <a16:creationId xmlns:a16="http://schemas.microsoft.com/office/drawing/2014/main" id="{155E2AE0-2B09-B243-9F3F-56073248B3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70" y="241844"/>
            <a:ext cx="2042058" cy="1237423"/>
          </a:xfrm>
          <a:prstGeom prst="rect">
            <a:avLst/>
          </a:prstGeom>
        </p:spPr>
      </p:pic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AC0917C5-A80E-2FDC-579F-825DB69CF3B7}"/>
              </a:ext>
            </a:extLst>
          </p:cNvPr>
          <p:cNvSpPr/>
          <p:nvPr/>
        </p:nvSpPr>
        <p:spPr>
          <a:xfrm>
            <a:off x="9802943" y="1792743"/>
            <a:ext cx="1934246" cy="163625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عرفي التقوى؟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20" name="مستطيل: زوايا مستديرة 19">
            <a:extLst>
              <a:ext uri="{FF2B5EF4-FFF2-40B4-BE49-F238E27FC236}">
                <a16:creationId xmlns:a16="http://schemas.microsoft.com/office/drawing/2014/main" id="{06B123CA-8EEE-1AF7-E26D-F0331ED1E3DF}"/>
              </a:ext>
            </a:extLst>
          </p:cNvPr>
          <p:cNvSpPr/>
          <p:nvPr/>
        </p:nvSpPr>
        <p:spPr>
          <a:xfrm>
            <a:off x="435070" y="1717576"/>
            <a:ext cx="2376535" cy="188990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ماهي صوارف الإنسان عن الطاعة؟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25" name="مستطيل: زوايا مستديرة 24">
            <a:extLst>
              <a:ext uri="{FF2B5EF4-FFF2-40B4-BE49-F238E27FC236}">
                <a16:creationId xmlns:a16="http://schemas.microsoft.com/office/drawing/2014/main" id="{C32F9078-CDE7-07D4-A8D7-F2309592F7A3}"/>
              </a:ext>
            </a:extLst>
          </p:cNvPr>
          <p:cNvSpPr/>
          <p:nvPr/>
        </p:nvSpPr>
        <p:spPr>
          <a:xfrm>
            <a:off x="3272351" y="2390023"/>
            <a:ext cx="6069845" cy="103897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chemeClr val="tx1"/>
                </a:solidFill>
              </a:rPr>
              <a:t>عددي مفاتيح الغيب الخمسة:</a:t>
            </a:r>
          </a:p>
        </p:txBody>
      </p:sp>
      <p:sp>
        <p:nvSpPr>
          <p:cNvPr id="27" name="مستطيل: زوايا مستديرة 26">
            <a:extLst>
              <a:ext uri="{FF2B5EF4-FFF2-40B4-BE49-F238E27FC236}">
                <a16:creationId xmlns:a16="http://schemas.microsoft.com/office/drawing/2014/main" id="{6122A1BD-3F38-AAD5-947B-3C459EF51748}"/>
              </a:ext>
            </a:extLst>
          </p:cNvPr>
          <p:cNvSpPr/>
          <p:nvPr/>
        </p:nvSpPr>
        <p:spPr>
          <a:xfrm>
            <a:off x="9802943" y="3828978"/>
            <a:ext cx="1934246" cy="226314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31" name="مستطيل: زوايا مستديرة 30">
            <a:extLst>
              <a:ext uri="{FF2B5EF4-FFF2-40B4-BE49-F238E27FC236}">
                <a16:creationId xmlns:a16="http://schemas.microsoft.com/office/drawing/2014/main" id="{56206C74-B8E7-2112-6846-674CC473FEAC}"/>
              </a:ext>
            </a:extLst>
          </p:cNvPr>
          <p:cNvSpPr/>
          <p:nvPr/>
        </p:nvSpPr>
        <p:spPr>
          <a:xfrm>
            <a:off x="5079656" y="3828978"/>
            <a:ext cx="2258838" cy="240851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33" name="مستطيل: زوايا مستديرة 32">
            <a:extLst>
              <a:ext uri="{FF2B5EF4-FFF2-40B4-BE49-F238E27FC236}">
                <a16:creationId xmlns:a16="http://schemas.microsoft.com/office/drawing/2014/main" id="{8E66B3C6-C7CC-4F22-16AF-91C72353336D}"/>
              </a:ext>
            </a:extLst>
          </p:cNvPr>
          <p:cNvSpPr/>
          <p:nvPr/>
        </p:nvSpPr>
        <p:spPr>
          <a:xfrm>
            <a:off x="7453075" y="3828978"/>
            <a:ext cx="2153470" cy="240851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pic>
        <p:nvPicPr>
          <p:cNvPr id="37" name="صورة 5">
            <a:extLst>
              <a:ext uri="{FF2B5EF4-FFF2-40B4-BE49-F238E27FC236}">
                <a16:creationId xmlns:a16="http://schemas.microsoft.com/office/drawing/2014/main" id="{4CFBA983-CD26-6C43-9550-DF6FDAC36C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9094" y="6092121"/>
            <a:ext cx="1442268" cy="1442268"/>
          </a:xfrm>
          <a:prstGeom prst="rect">
            <a:avLst/>
          </a:prstGeom>
        </p:spPr>
      </p:pic>
      <p:pic>
        <p:nvPicPr>
          <p:cNvPr id="41" name="صورة 5">
            <a:extLst>
              <a:ext uri="{FF2B5EF4-FFF2-40B4-BE49-F238E27FC236}">
                <a16:creationId xmlns:a16="http://schemas.microsoft.com/office/drawing/2014/main" id="{7C154506-06C0-52B3-1C81-2D1DD02F0B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138" y="1641613"/>
            <a:ext cx="1442268" cy="1442268"/>
          </a:xfrm>
          <a:prstGeom prst="rect">
            <a:avLst/>
          </a:prstGeom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4187D015-03E7-9F2C-FBD9-0DFA2E5C9C1F}"/>
              </a:ext>
            </a:extLst>
          </p:cNvPr>
          <p:cNvSpPr/>
          <p:nvPr/>
        </p:nvSpPr>
        <p:spPr>
          <a:xfrm>
            <a:off x="2811605" y="3828978"/>
            <a:ext cx="2153470" cy="240851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C66CEE76-1A43-06A4-83C7-54F3B3660EE6}"/>
              </a:ext>
            </a:extLst>
          </p:cNvPr>
          <p:cNvSpPr/>
          <p:nvPr/>
        </p:nvSpPr>
        <p:spPr>
          <a:xfrm>
            <a:off x="543554" y="3828978"/>
            <a:ext cx="2153470" cy="240851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178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جدول 5">
            <a:extLst>
              <a:ext uri="{FF2B5EF4-FFF2-40B4-BE49-F238E27FC236}">
                <a16:creationId xmlns:a16="http://schemas.microsoft.com/office/drawing/2014/main" id="{201925CF-3737-6345-3C99-BB619F04C8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3052663"/>
              </p:ext>
            </p:extLst>
          </p:nvPr>
        </p:nvGraphicFramePr>
        <p:xfrm>
          <a:off x="2909228" y="241844"/>
          <a:ext cx="8809980" cy="1028155"/>
        </p:xfrm>
        <a:graphic>
          <a:graphicData uri="http://schemas.openxmlformats.org/drawingml/2006/table">
            <a:tbl>
              <a:tblPr rtl="1" firstRow="1" bandRow="1">
                <a:tableStyleId>{C4B1156A-380E-4F78-BDF5-A606A8083BF9}</a:tableStyleId>
              </a:tblPr>
              <a:tblGrid>
                <a:gridCol w="1671960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937204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594268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4606548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377162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الصف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المادة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نوع النشاط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موضوع الدرس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650993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الأول متوسط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تفسير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الفهم القرآئي</a:t>
                      </a:r>
                    </a:p>
                    <a:p>
                      <a:pPr algn="ctr" rtl="1"/>
                      <a:r>
                        <a:rPr lang="ar-SA" b="1" dirty="0"/>
                        <a:t>التحليل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التغابن (٩-١١) (١٢-١٥)(١٦-١٨)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pic>
        <p:nvPicPr>
          <p:cNvPr id="9" name="صورة 8">
            <a:extLst>
              <a:ext uri="{FF2B5EF4-FFF2-40B4-BE49-F238E27FC236}">
                <a16:creationId xmlns:a16="http://schemas.microsoft.com/office/drawing/2014/main" id="{155E2AE0-2B09-B243-9F3F-56073248B3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70" y="241844"/>
            <a:ext cx="2042058" cy="1237423"/>
          </a:xfrm>
          <a:prstGeom prst="rect">
            <a:avLst/>
          </a:prstGeom>
        </p:spPr>
      </p:pic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AC0917C5-A80E-2FDC-579F-825DB69CF3B7}"/>
              </a:ext>
            </a:extLst>
          </p:cNvPr>
          <p:cNvSpPr/>
          <p:nvPr/>
        </p:nvSpPr>
        <p:spPr>
          <a:xfrm>
            <a:off x="9802943" y="1792743"/>
            <a:ext cx="1934246" cy="220246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-استخرجي أسماء يوم القيامة ومعنى كل اسم؟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20" name="مستطيل: زوايا مستديرة 19">
            <a:extLst>
              <a:ext uri="{FF2B5EF4-FFF2-40B4-BE49-F238E27FC236}">
                <a16:creationId xmlns:a16="http://schemas.microsoft.com/office/drawing/2014/main" id="{06B123CA-8EEE-1AF7-E26D-F0331ED1E3DF}"/>
              </a:ext>
            </a:extLst>
          </p:cNvPr>
          <p:cNvSpPr/>
          <p:nvPr/>
        </p:nvSpPr>
        <p:spPr>
          <a:xfrm>
            <a:off x="435070" y="1717576"/>
            <a:ext cx="3513246" cy="188990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b="1" dirty="0">
                <a:solidFill>
                  <a:schemeClr val="tx1"/>
                </a:solidFill>
              </a:rPr>
              <a:t>-اختار الاإجبة الصحيحة : مهمة الرسل عليهم السلام: </a:t>
            </a:r>
          </a:p>
          <a:p>
            <a:r>
              <a:rPr lang="ar-SA" b="1" dirty="0">
                <a:solidFill>
                  <a:schemeClr val="tx1"/>
                </a:solidFill>
              </a:rPr>
              <a:t>-الهداية</a:t>
            </a:r>
          </a:p>
          <a:p>
            <a:r>
              <a:rPr lang="ar-SA" b="1" dirty="0">
                <a:solidFill>
                  <a:schemeClr val="tx1"/>
                </a:solidFill>
              </a:rPr>
              <a:t>-التبليغ.</a:t>
            </a:r>
          </a:p>
          <a:p>
            <a:r>
              <a:rPr lang="ar-SA" b="1" dirty="0">
                <a:solidFill>
                  <a:schemeClr val="tx1"/>
                </a:solidFill>
              </a:rPr>
              <a:t>-القتال </a:t>
            </a:r>
          </a:p>
          <a:p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27" name="مستطيل: زوايا مستديرة 26">
            <a:extLst>
              <a:ext uri="{FF2B5EF4-FFF2-40B4-BE49-F238E27FC236}">
                <a16:creationId xmlns:a16="http://schemas.microsoft.com/office/drawing/2014/main" id="{6122A1BD-3F38-AAD5-947B-3C459EF51748}"/>
              </a:ext>
            </a:extLst>
          </p:cNvPr>
          <p:cNvSpPr/>
          <p:nvPr/>
        </p:nvSpPr>
        <p:spPr>
          <a:xfrm>
            <a:off x="8265971" y="4198674"/>
            <a:ext cx="3382475" cy="225191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-في الآيات وجوب الإيمان بركن من أركان الإيمان –ماهم؟ وما ثمرته؟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31" name="مستطيل: زوايا مستديرة 30">
            <a:extLst>
              <a:ext uri="{FF2B5EF4-FFF2-40B4-BE49-F238E27FC236}">
                <a16:creationId xmlns:a16="http://schemas.microsoft.com/office/drawing/2014/main" id="{56206C74-B8E7-2112-6846-674CC473FEAC}"/>
              </a:ext>
            </a:extLst>
          </p:cNvPr>
          <p:cNvSpPr/>
          <p:nvPr/>
        </p:nvSpPr>
        <p:spPr>
          <a:xfrm>
            <a:off x="5815969" y="3887361"/>
            <a:ext cx="2258838" cy="240851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-وضحي كيف يكون الأولاد والأزواج (عدو)؟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pic>
        <p:nvPicPr>
          <p:cNvPr id="37" name="صورة 5">
            <a:extLst>
              <a:ext uri="{FF2B5EF4-FFF2-40B4-BE49-F238E27FC236}">
                <a16:creationId xmlns:a16="http://schemas.microsoft.com/office/drawing/2014/main" id="{4CFBA983-CD26-6C43-9550-DF6FDAC36C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8939" y="1114544"/>
            <a:ext cx="1054137" cy="1054137"/>
          </a:xfrm>
          <a:prstGeom prst="rect">
            <a:avLst/>
          </a:prstGeom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4187D015-03E7-9F2C-FBD9-0DFA2E5C9C1F}"/>
              </a:ext>
            </a:extLst>
          </p:cNvPr>
          <p:cNvSpPr/>
          <p:nvPr/>
        </p:nvSpPr>
        <p:spPr>
          <a:xfrm>
            <a:off x="3431896" y="3881117"/>
            <a:ext cx="2153470" cy="256947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-ماهي الأوامر الموجودة في الآيات (١٦-١٨)؟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C66CEE76-1A43-06A4-83C7-54F3B3660EE6}"/>
              </a:ext>
            </a:extLst>
          </p:cNvPr>
          <p:cNvSpPr/>
          <p:nvPr/>
        </p:nvSpPr>
        <p:spPr>
          <a:xfrm>
            <a:off x="543554" y="3828978"/>
            <a:ext cx="2697178" cy="132646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-مامعنى الشح الذي من سلم منه سلم له دينه؟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05251DBD-2337-7EFD-E694-8C7EA016D520}"/>
              </a:ext>
            </a:extLst>
          </p:cNvPr>
          <p:cNvSpPr/>
          <p:nvPr/>
        </p:nvSpPr>
        <p:spPr>
          <a:xfrm>
            <a:off x="3948316" y="1442983"/>
            <a:ext cx="5299141" cy="429215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2000" b="1" dirty="0">
                <a:solidFill>
                  <a:schemeClr val="tx1"/>
                </a:solidFill>
              </a:rPr>
              <a:t>-في الجدول التالي – قارني بين الفرقين  :</a:t>
            </a:r>
          </a:p>
        </p:txBody>
      </p:sp>
      <p:pic>
        <p:nvPicPr>
          <p:cNvPr id="41" name="صورة 5">
            <a:extLst>
              <a:ext uri="{FF2B5EF4-FFF2-40B4-BE49-F238E27FC236}">
                <a16:creationId xmlns:a16="http://schemas.microsoft.com/office/drawing/2014/main" id="{7C154506-06C0-52B3-1C81-2D1DD02F0B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019" y="1170127"/>
            <a:ext cx="974926" cy="974926"/>
          </a:xfrm>
          <a:prstGeom prst="rect">
            <a:avLst/>
          </a:prstGeom>
        </p:spPr>
      </p:pic>
      <p:graphicFrame>
        <p:nvGraphicFramePr>
          <p:cNvPr id="10" name="جدول 22">
            <a:extLst>
              <a:ext uri="{FF2B5EF4-FFF2-40B4-BE49-F238E27FC236}">
                <a16:creationId xmlns:a16="http://schemas.microsoft.com/office/drawing/2014/main" id="{7E10516C-BA36-00E9-ACA7-C6BC424615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1029858"/>
              </p:ext>
            </p:extLst>
          </p:nvPr>
        </p:nvGraphicFramePr>
        <p:xfrm>
          <a:off x="4091219" y="2067143"/>
          <a:ext cx="4630479" cy="1692692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543493">
                  <a:extLst>
                    <a:ext uri="{9D8B030D-6E8A-4147-A177-3AD203B41FA5}">
                      <a16:colId xmlns:a16="http://schemas.microsoft.com/office/drawing/2014/main" val="2840403689"/>
                    </a:ext>
                  </a:extLst>
                </a:gridCol>
                <a:gridCol w="1543493">
                  <a:extLst>
                    <a:ext uri="{9D8B030D-6E8A-4147-A177-3AD203B41FA5}">
                      <a16:colId xmlns:a16="http://schemas.microsoft.com/office/drawing/2014/main" val="100569461"/>
                    </a:ext>
                  </a:extLst>
                </a:gridCol>
                <a:gridCol w="1543493">
                  <a:extLst>
                    <a:ext uri="{9D8B030D-6E8A-4147-A177-3AD203B41FA5}">
                      <a16:colId xmlns:a16="http://schemas.microsoft.com/office/drawing/2014/main" val="3612538351"/>
                    </a:ext>
                  </a:extLst>
                </a:gridCol>
              </a:tblGrid>
              <a:tr h="238165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الفريق الأول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أوجه المقارنة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الفريق الثاني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8347611"/>
                  </a:ext>
                </a:extLst>
              </a:tr>
              <a:tr h="238165"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من هم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2914179"/>
                  </a:ext>
                </a:extLst>
              </a:tr>
              <a:tr h="238165"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عملهم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9289648"/>
                  </a:ext>
                </a:extLst>
              </a:tr>
              <a:tr h="595412"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جزاؤهم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0988332"/>
                  </a:ext>
                </a:extLst>
              </a:tr>
            </a:tbl>
          </a:graphicData>
        </a:graphic>
      </p:graphicFrame>
      <p:pic>
        <p:nvPicPr>
          <p:cNvPr id="12" name="صورة 5">
            <a:extLst>
              <a:ext uri="{FF2B5EF4-FFF2-40B4-BE49-F238E27FC236}">
                <a16:creationId xmlns:a16="http://schemas.microsoft.com/office/drawing/2014/main" id="{39506DB3-8AFB-A59A-7FA7-98F879F126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7863" y="4602308"/>
            <a:ext cx="1054137" cy="1054137"/>
          </a:xfrm>
          <a:prstGeom prst="rect">
            <a:avLst/>
          </a:prstGeom>
        </p:spPr>
      </p:pic>
      <p:pic>
        <p:nvPicPr>
          <p:cNvPr id="14" name="صورة 5">
            <a:extLst>
              <a:ext uri="{FF2B5EF4-FFF2-40B4-BE49-F238E27FC236}">
                <a16:creationId xmlns:a16="http://schemas.microsoft.com/office/drawing/2014/main" id="{D89330DC-01DA-C49F-7A24-5300A5664F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826" y="2255839"/>
            <a:ext cx="974926" cy="974926"/>
          </a:xfrm>
          <a:prstGeom prst="rect">
            <a:avLst/>
          </a:prstGeom>
        </p:spPr>
      </p:pic>
      <p:pic>
        <p:nvPicPr>
          <p:cNvPr id="17" name="صورة 5">
            <a:extLst>
              <a:ext uri="{FF2B5EF4-FFF2-40B4-BE49-F238E27FC236}">
                <a16:creationId xmlns:a16="http://schemas.microsoft.com/office/drawing/2014/main" id="{D044ECA2-792F-EE70-95FF-571918A7B9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669" y="3607478"/>
            <a:ext cx="1054137" cy="1054137"/>
          </a:xfrm>
          <a:prstGeom prst="rect">
            <a:avLst/>
          </a:prstGeom>
        </p:spPr>
      </p:pic>
      <p:pic>
        <p:nvPicPr>
          <p:cNvPr id="19" name="صورة 5">
            <a:extLst>
              <a:ext uri="{FF2B5EF4-FFF2-40B4-BE49-F238E27FC236}">
                <a16:creationId xmlns:a16="http://schemas.microsoft.com/office/drawing/2014/main" id="{B1756F55-27F4-9021-BBCD-DE90ED20AE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891" y="3548171"/>
            <a:ext cx="1054137" cy="1054137"/>
          </a:xfrm>
          <a:prstGeom prst="rect">
            <a:avLst/>
          </a:prstGeom>
        </p:spPr>
      </p:pic>
      <p:sp>
        <p:nvSpPr>
          <p:cNvPr id="24" name="مستطيل: زوايا مستديرة 23">
            <a:extLst>
              <a:ext uri="{FF2B5EF4-FFF2-40B4-BE49-F238E27FC236}">
                <a16:creationId xmlns:a16="http://schemas.microsoft.com/office/drawing/2014/main" id="{087D4C93-34A5-DBEA-567A-DDDFF37651DD}"/>
              </a:ext>
            </a:extLst>
          </p:cNvPr>
          <p:cNvSpPr/>
          <p:nvPr/>
        </p:nvSpPr>
        <p:spPr>
          <a:xfrm>
            <a:off x="543554" y="5252812"/>
            <a:ext cx="2697178" cy="132646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-ماهو القرض الحسن- وما ثمرته؟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pic>
        <p:nvPicPr>
          <p:cNvPr id="22" name="صورة 5">
            <a:extLst>
              <a:ext uri="{FF2B5EF4-FFF2-40B4-BE49-F238E27FC236}">
                <a16:creationId xmlns:a16="http://schemas.microsoft.com/office/drawing/2014/main" id="{3F303BA2-063C-B10C-6F7E-3857A7A078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5" y="5396457"/>
            <a:ext cx="1054137" cy="1054137"/>
          </a:xfrm>
          <a:prstGeom prst="rect">
            <a:avLst/>
          </a:prstGeom>
        </p:spPr>
      </p:pic>
      <p:pic>
        <p:nvPicPr>
          <p:cNvPr id="28" name="صورة 5">
            <a:extLst>
              <a:ext uri="{FF2B5EF4-FFF2-40B4-BE49-F238E27FC236}">
                <a16:creationId xmlns:a16="http://schemas.microsoft.com/office/drawing/2014/main" id="{A47A1845-402B-1713-D04B-D51BFB1647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9989"/>
            <a:ext cx="1054137" cy="105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009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12">
            <a:extLst>
              <a:ext uri="{FF2B5EF4-FFF2-40B4-BE49-F238E27FC236}">
                <a16:creationId xmlns:a16="http://schemas.microsoft.com/office/drawing/2014/main" id="{EFFB69BB-3970-ADD1-AF31-43DD95CE37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236" y="739366"/>
            <a:ext cx="7793527" cy="53792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4BBD0328-C209-0C7E-BA86-6629AB1E0AAB}"/>
              </a:ext>
            </a:extLst>
          </p:cNvPr>
          <p:cNvSpPr txBox="1"/>
          <p:nvPr/>
        </p:nvSpPr>
        <p:spPr>
          <a:xfrm>
            <a:off x="4702772" y="2782431"/>
            <a:ext cx="4388416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1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ar-SA" sz="5400" b="1" i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الحديث الشريف</a:t>
            </a:r>
            <a:endParaRPr lang="ar-SA" sz="5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285680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جدول 5">
            <a:extLst>
              <a:ext uri="{FF2B5EF4-FFF2-40B4-BE49-F238E27FC236}">
                <a16:creationId xmlns:a16="http://schemas.microsoft.com/office/drawing/2014/main" id="{201925CF-3737-6345-3C99-BB619F04C8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7864086"/>
              </p:ext>
            </p:extLst>
          </p:nvPr>
        </p:nvGraphicFramePr>
        <p:xfrm>
          <a:off x="2909228" y="241844"/>
          <a:ext cx="8809980" cy="1028155"/>
        </p:xfrm>
        <a:graphic>
          <a:graphicData uri="http://schemas.openxmlformats.org/drawingml/2006/table">
            <a:tbl>
              <a:tblPr rtl="1" firstRow="1" bandRow="1">
                <a:tableStyleId>{C4B1156A-380E-4F78-BDF5-A606A8083BF9}</a:tableStyleId>
              </a:tblPr>
              <a:tblGrid>
                <a:gridCol w="1671960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937204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594268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4606548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377162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الصف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المادة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نوع النشاط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موضوع الدرس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650993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الأول متوسط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حديث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الفهم القرآئي</a:t>
                      </a:r>
                    </a:p>
                    <a:p>
                      <a:pPr algn="ctr" rtl="1"/>
                      <a:r>
                        <a:rPr lang="ar-SA" b="1" dirty="0"/>
                        <a:t>التحليل و القصة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ستر العورة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pic>
        <p:nvPicPr>
          <p:cNvPr id="9" name="صورة 8">
            <a:extLst>
              <a:ext uri="{FF2B5EF4-FFF2-40B4-BE49-F238E27FC236}">
                <a16:creationId xmlns:a16="http://schemas.microsoft.com/office/drawing/2014/main" id="{155E2AE0-2B09-B243-9F3F-56073248B3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70" y="241844"/>
            <a:ext cx="2042058" cy="1237423"/>
          </a:xfrm>
          <a:prstGeom prst="rect">
            <a:avLst/>
          </a:prstGeom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05251DBD-2337-7EFD-E694-8C7EA016D520}"/>
              </a:ext>
            </a:extLst>
          </p:cNvPr>
          <p:cNvSpPr/>
          <p:nvPr/>
        </p:nvSpPr>
        <p:spPr>
          <a:xfrm>
            <a:off x="3711415" y="1754414"/>
            <a:ext cx="5299141" cy="429215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2000" b="1" dirty="0">
                <a:solidFill>
                  <a:schemeClr val="tx1"/>
                </a:solidFill>
              </a:rPr>
              <a:t>-في الجدول التالي – حللي الحديث الشريف   :</a:t>
            </a:r>
          </a:p>
        </p:txBody>
      </p:sp>
      <p:pic>
        <p:nvPicPr>
          <p:cNvPr id="41" name="صورة 5">
            <a:extLst>
              <a:ext uri="{FF2B5EF4-FFF2-40B4-BE49-F238E27FC236}">
                <a16:creationId xmlns:a16="http://schemas.microsoft.com/office/drawing/2014/main" id="{7C154506-06C0-52B3-1C81-2D1DD02F0B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2742" y="1269999"/>
            <a:ext cx="1194681" cy="1194681"/>
          </a:xfrm>
          <a:prstGeom prst="rect">
            <a:avLst/>
          </a:prstGeom>
        </p:spPr>
      </p:pic>
      <p:graphicFrame>
        <p:nvGraphicFramePr>
          <p:cNvPr id="10" name="جدول 22">
            <a:extLst>
              <a:ext uri="{FF2B5EF4-FFF2-40B4-BE49-F238E27FC236}">
                <a16:creationId xmlns:a16="http://schemas.microsoft.com/office/drawing/2014/main" id="{7E10516C-BA36-00E9-ACA7-C6BC424615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4540876"/>
              </p:ext>
            </p:extLst>
          </p:nvPr>
        </p:nvGraphicFramePr>
        <p:xfrm>
          <a:off x="773520" y="2390373"/>
          <a:ext cx="10891412" cy="3707709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555916">
                  <a:extLst>
                    <a:ext uri="{9D8B030D-6E8A-4147-A177-3AD203B41FA5}">
                      <a16:colId xmlns:a16="http://schemas.microsoft.com/office/drawing/2014/main" val="2840403689"/>
                    </a:ext>
                  </a:extLst>
                </a:gridCol>
                <a:gridCol w="1555916">
                  <a:extLst>
                    <a:ext uri="{9D8B030D-6E8A-4147-A177-3AD203B41FA5}">
                      <a16:colId xmlns:a16="http://schemas.microsoft.com/office/drawing/2014/main" val="4142512417"/>
                    </a:ext>
                  </a:extLst>
                </a:gridCol>
                <a:gridCol w="1555916">
                  <a:extLst>
                    <a:ext uri="{9D8B030D-6E8A-4147-A177-3AD203B41FA5}">
                      <a16:colId xmlns:a16="http://schemas.microsoft.com/office/drawing/2014/main" val="1904059601"/>
                    </a:ext>
                  </a:extLst>
                </a:gridCol>
                <a:gridCol w="1555916">
                  <a:extLst>
                    <a:ext uri="{9D8B030D-6E8A-4147-A177-3AD203B41FA5}">
                      <a16:colId xmlns:a16="http://schemas.microsoft.com/office/drawing/2014/main" val="100569461"/>
                    </a:ext>
                  </a:extLst>
                </a:gridCol>
                <a:gridCol w="1555916">
                  <a:extLst>
                    <a:ext uri="{9D8B030D-6E8A-4147-A177-3AD203B41FA5}">
                      <a16:colId xmlns:a16="http://schemas.microsoft.com/office/drawing/2014/main" val="3612538351"/>
                    </a:ext>
                  </a:extLst>
                </a:gridCol>
                <a:gridCol w="1555916">
                  <a:extLst>
                    <a:ext uri="{9D8B030D-6E8A-4147-A177-3AD203B41FA5}">
                      <a16:colId xmlns:a16="http://schemas.microsoft.com/office/drawing/2014/main" val="2654159839"/>
                    </a:ext>
                  </a:extLst>
                </a:gridCol>
                <a:gridCol w="1555916">
                  <a:extLst>
                    <a:ext uri="{9D8B030D-6E8A-4147-A177-3AD203B41FA5}">
                      <a16:colId xmlns:a16="http://schemas.microsoft.com/office/drawing/2014/main" val="2397407488"/>
                    </a:ext>
                  </a:extLst>
                </a:gridCol>
              </a:tblGrid>
              <a:tr h="1147389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شخصيات القصة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من ماذا كانت تشكو المرأة 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-ماذا طلبت من الرسول صلى الله عليه وسلم 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-ماهما الأمرين اللذان خيرها بينهما؟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-ماذا اختارت 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-علام يدل اختيارها؟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-ماهي ثمرات اللباس الساتر؟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8347611"/>
                  </a:ext>
                </a:extLst>
              </a:tr>
              <a:tr h="2203142"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2914179"/>
                  </a:ext>
                </a:extLst>
              </a:tr>
            </a:tbl>
          </a:graphicData>
        </a:graphic>
      </p:graphicFrame>
      <p:pic>
        <p:nvPicPr>
          <p:cNvPr id="22" name="صورة 5">
            <a:extLst>
              <a:ext uri="{FF2B5EF4-FFF2-40B4-BE49-F238E27FC236}">
                <a16:creationId xmlns:a16="http://schemas.microsoft.com/office/drawing/2014/main" id="{3F303BA2-063C-B10C-6F7E-3857A7A078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7863" y="2901931"/>
            <a:ext cx="1054137" cy="1054137"/>
          </a:xfrm>
          <a:prstGeom prst="rect">
            <a:avLst/>
          </a:prstGeom>
        </p:spPr>
      </p:pic>
      <p:pic>
        <p:nvPicPr>
          <p:cNvPr id="28" name="صورة 5">
            <a:extLst>
              <a:ext uri="{FF2B5EF4-FFF2-40B4-BE49-F238E27FC236}">
                <a16:creationId xmlns:a16="http://schemas.microsoft.com/office/drawing/2014/main" id="{A47A1845-402B-1713-D04B-D51BFB1647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41" y="2901931"/>
            <a:ext cx="1054137" cy="105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215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12">
            <a:extLst>
              <a:ext uri="{FF2B5EF4-FFF2-40B4-BE49-F238E27FC236}">
                <a16:creationId xmlns:a16="http://schemas.microsoft.com/office/drawing/2014/main" id="{EFFB69BB-3970-ADD1-AF31-43DD95CE37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236" y="739366"/>
            <a:ext cx="7793527" cy="53792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4BBD0328-C209-0C7E-BA86-6629AB1E0AAB}"/>
              </a:ext>
            </a:extLst>
          </p:cNvPr>
          <p:cNvSpPr txBox="1"/>
          <p:nvPr/>
        </p:nvSpPr>
        <p:spPr>
          <a:xfrm>
            <a:off x="4023762" y="2468075"/>
            <a:ext cx="4388416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1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ar-SA" sz="8800" b="1" i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التوحيد </a:t>
            </a:r>
            <a:r>
              <a:rPr lang="ar-SA" sz="8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439776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جدول 5">
            <a:extLst>
              <a:ext uri="{FF2B5EF4-FFF2-40B4-BE49-F238E27FC236}">
                <a16:creationId xmlns:a16="http://schemas.microsoft.com/office/drawing/2014/main" id="{201925CF-3737-6345-3C99-BB619F04C8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0186443"/>
              </p:ext>
            </p:extLst>
          </p:nvPr>
        </p:nvGraphicFramePr>
        <p:xfrm>
          <a:off x="2909228" y="241844"/>
          <a:ext cx="8809980" cy="1028155"/>
        </p:xfrm>
        <a:graphic>
          <a:graphicData uri="http://schemas.openxmlformats.org/drawingml/2006/table">
            <a:tbl>
              <a:tblPr rtl="1" firstRow="1" bandRow="1">
                <a:tableStyleId>{C4B1156A-380E-4F78-BDF5-A606A8083BF9}</a:tableStyleId>
              </a:tblPr>
              <a:tblGrid>
                <a:gridCol w="1671960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937204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594268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4606548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377162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الصف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المادة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نوع النشاط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موضوع الدرس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650993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الأول متوسط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حديث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الفهم القرآئي</a:t>
                      </a:r>
                    </a:p>
                    <a:p>
                      <a:pPr algn="ctr" rtl="1"/>
                      <a:r>
                        <a:rPr lang="ar-SA" b="1" dirty="0"/>
                        <a:t>التحليل و القصة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المؤمنون كالجسد الواحد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pic>
        <p:nvPicPr>
          <p:cNvPr id="9" name="صورة 8">
            <a:extLst>
              <a:ext uri="{FF2B5EF4-FFF2-40B4-BE49-F238E27FC236}">
                <a16:creationId xmlns:a16="http://schemas.microsoft.com/office/drawing/2014/main" id="{155E2AE0-2B09-B243-9F3F-56073248B3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70" y="241844"/>
            <a:ext cx="2042058" cy="1237423"/>
          </a:xfrm>
          <a:prstGeom prst="rect">
            <a:avLst/>
          </a:prstGeom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05251DBD-2337-7EFD-E694-8C7EA016D520}"/>
              </a:ext>
            </a:extLst>
          </p:cNvPr>
          <p:cNvSpPr/>
          <p:nvPr/>
        </p:nvSpPr>
        <p:spPr>
          <a:xfrm>
            <a:off x="3711415" y="1754414"/>
            <a:ext cx="5299141" cy="429215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2000" b="1" dirty="0">
                <a:solidFill>
                  <a:schemeClr val="tx1"/>
                </a:solidFill>
              </a:rPr>
              <a:t>-في الجدول التالي – حللي الحديث الشريف   :</a:t>
            </a:r>
          </a:p>
        </p:txBody>
      </p:sp>
      <p:pic>
        <p:nvPicPr>
          <p:cNvPr id="41" name="صورة 5">
            <a:extLst>
              <a:ext uri="{FF2B5EF4-FFF2-40B4-BE49-F238E27FC236}">
                <a16:creationId xmlns:a16="http://schemas.microsoft.com/office/drawing/2014/main" id="{7C154506-06C0-52B3-1C81-2D1DD02F0B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2742" y="1269999"/>
            <a:ext cx="1194681" cy="1194681"/>
          </a:xfrm>
          <a:prstGeom prst="rect">
            <a:avLst/>
          </a:prstGeom>
        </p:spPr>
      </p:pic>
      <p:graphicFrame>
        <p:nvGraphicFramePr>
          <p:cNvPr id="10" name="جدول 22">
            <a:extLst>
              <a:ext uri="{FF2B5EF4-FFF2-40B4-BE49-F238E27FC236}">
                <a16:creationId xmlns:a16="http://schemas.microsoft.com/office/drawing/2014/main" id="{7E10516C-BA36-00E9-ACA7-C6BC424615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4997216"/>
              </p:ext>
            </p:extLst>
          </p:nvPr>
        </p:nvGraphicFramePr>
        <p:xfrm>
          <a:off x="1054135" y="2458776"/>
          <a:ext cx="10665072" cy="3893726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777512">
                  <a:extLst>
                    <a:ext uri="{9D8B030D-6E8A-4147-A177-3AD203B41FA5}">
                      <a16:colId xmlns:a16="http://schemas.microsoft.com/office/drawing/2014/main" val="2840403689"/>
                    </a:ext>
                  </a:extLst>
                </a:gridCol>
                <a:gridCol w="1777512">
                  <a:extLst>
                    <a:ext uri="{9D8B030D-6E8A-4147-A177-3AD203B41FA5}">
                      <a16:colId xmlns:a16="http://schemas.microsoft.com/office/drawing/2014/main" val="4142512417"/>
                    </a:ext>
                  </a:extLst>
                </a:gridCol>
                <a:gridCol w="1777512">
                  <a:extLst>
                    <a:ext uri="{9D8B030D-6E8A-4147-A177-3AD203B41FA5}">
                      <a16:colId xmlns:a16="http://schemas.microsoft.com/office/drawing/2014/main" val="1904059601"/>
                    </a:ext>
                  </a:extLst>
                </a:gridCol>
                <a:gridCol w="1777512">
                  <a:extLst>
                    <a:ext uri="{9D8B030D-6E8A-4147-A177-3AD203B41FA5}">
                      <a16:colId xmlns:a16="http://schemas.microsoft.com/office/drawing/2014/main" val="100569461"/>
                    </a:ext>
                  </a:extLst>
                </a:gridCol>
                <a:gridCol w="1777512">
                  <a:extLst>
                    <a:ext uri="{9D8B030D-6E8A-4147-A177-3AD203B41FA5}">
                      <a16:colId xmlns:a16="http://schemas.microsoft.com/office/drawing/2014/main" val="3612538351"/>
                    </a:ext>
                  </a:extLst>
                </a:gridCol>
                <a:gridCol w="1777512">
                  <a:extLst>
                    <a:ext uri="{9D8B030D-6E8A-4147-A177-3AD203B41FA5}">
                      <a16:colId xmlns:a16="http://schemas.microsoft.com/office/drawing/2014/main" val="2654159839"/>
                    </a:ext>
                  </a:extLst>
                </a:gridCol>
              </a:tblGrid>
              <a:tr h="1333406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أسلوب التعليم في الحديث 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الصورة التشبيهية: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-مثلي لصور التواد والتعاطف بين المسلمين؟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-كيف تكون نصرة المظلوم؟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-كيف تكون نصره المؤمن الظالم؟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-بيني الآثار السلوكية لهذا الحديث؟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8347611"/>
                  </a:ext>
                </a:extLst>
              </a:tr>
              <a:tr h="533363"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2914179"/>
                  </a:ext>
                </a:extLst>
              </a:tr>
            </a:tbl>
          </a:graphicData>
        </a:graphic>
      </p:graphicFrame>
      <p:pic>
        <p:nvPicPr>
          <p:cNvPr id="22" name="صورة 5">
            <a:extLst>
              <a:ext uri="{FF2B5EF4-FFF2-40B4-BE49-F238E27FC236}">
                <a16:creationId xmlns:a16="http://schemas.microsoft.com/office/drawing/2014/main" id="{3F303BA2-063C-B10C-6F7E-3857A7A078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0086" y="3190091"/>
            <a:ext cx="1054137" cy="1054137"/>
          </a:xfrm>
          <a:prstGeom prst="rect">
            <a:avLst/>
          </a:prstGeom>
        </p:spPr>
      </p:pic>
      <p:pic>
        <p:nvPicPr>
          <p:cNvPr id="28" name="صورة 5">
            <a:extLst>
              <a:ext uri="{FF2B5EF4-FFF2-40B4-BE49-F238E27FC236}">
                <a16:creationId xmlns:a16="http://schemas.microsoft.com/office/drawing/2014/main" id="{A47A1845-402B-1713-D04B-D51BFB1647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68" y="4244228"/>
            <a:ext cx="1054137" cy="1054137"/>
          </a:xfrm>
          <a:prstGeom prst="rect">
            <a:avLst/>
          </a:prstGeom>
        </p:spPr>
      </p:pic>
      <p:pic>
        <p:nvPicPr>
          <p:cNvPr id="3" name="صورة 14">
            <a:extLst>
              <a:ext uri="{FF2B5EF4-FFF2-40B4-BE49-F238E27FC236}">
                <a16:creationId xmlns:a16="http://schemas.microsoft.com/office/drawing/2014/main" id="{EDA82804-0B8E-35CE-7BDB-CA46AE8D9C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957" y="3339655"/>
            <a:ext cx="888521" cy="1065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616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جدول 5">
            <a:extLst>
              <a:ext uri="{FF2B5EF4-FFF2-40B4-BE49-F238E27FC236}">
                <a16:creationId xmlns:a16="http://schemas.microsoft.com/office/drawing/2014/main" id="{201925CF-3737-6345-3C99-BB619F04C8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8130584"/>
              </p:ext>
            </p:extLst>
          </p:nvPr>
        </p:nvGraphicFramePr>
        <p:xfrm>
          <a:off x="2909228" y="241844"/>
          <a:ext cx="8809980" cy="1028155"/>
        </p:xfrm>
        <a:graphic>
          <a:graphicData uri="http://schemas.openxmlformats.org/drawingml/2006/table">
            <a:tbl>
              <a:tblPr rtl="1" firstRow="1" bandRow="1">
                <a:tableStyleId>{C4B1156A-380E-4F78-BDF5-A606A8083BF9}</a:tableStyleId>
              </a:tblPr>
              <a:tblGrid>
                <a:gridCol w="1671960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937204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594268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4606548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377162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الصف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المادة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نوع النشاط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موضوع الدرس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650993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الأول متوسط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حديث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الفهم القرآئي</a:t>
                      </a:r>
                    </a:p>
                    <a:p>
                      <a:pPr algn="ctr" rtl="1"/>
                      <a:r>
                        <a:rPr lang="ar-SA" b="1" dirty="0"/>
                        <a:t>التحليل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مفسدات التراحم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pic>
        <p:nvPicPr>
          <p:cNvPr id="9" name="صورة 8">
            <a:extLst>
              <a:ext uri="{FF2B5EF4-FFF2-40B4-BE49-F238E27FC236}">
                <a16:creationId xmlns:a16="http://schemas.microsoft.com/office/drawing/2014/main" id="{155E2AE0-2B09-B243-9F3F-56073248B3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70" y="241844"/>
            <a:ext cx="2042058" cy="1237423"/>
          </a:xfrm>
          <a:prstGeom prst="rect">
            <a:avLst/>
          </a:prstGeom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05251DBD-2337-7EFD-E694-8C7EA016D520}"/>
              </a:ext>
            </a:extLst>
          </p:cNvPr>
          <p:cNvSpPr/>
          <p:nvPr/>
        </p:nvSpPr>
        <p:spPr>
          <a:xfrm>
            <a:off x="3711415" y="1754414"/>
            <a:ext cx="5299141" cy="429215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2000" b="1" dirty="0">
                <a:solidFill>
                  <a:schemeClr val="tx1"/>
                </a:solidFill>
              </a:rPr>
              <a:t>-في الجدول التالي – حللي الحديث الشريف   :</a:t>
            </a:r>
          </a:p>
        </p:txBody>
      </p:sp>
      <p:pic>
        <p:nvPicPr>
          <p:cNvPr id="41" name="صورة 5">
            <a:extLst>
              <a:ext uri="{FF2B5EF4-FFF2-40B4-BE49-F238E27FC236}">
                <a16:creationId xmlns:a16="http://schemas.microsoft.com/office/drawing/2014/main" id="{7C154506-06C0-52B3-1C81-2D1DD02F0B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2742" y="1269999"/>
            <a:ext cx="1194681" cy="1194681"/>
          </a:xfrm>
          <a:prstGeom prst="rect">
            <a:avLst/>
          </a:prstGeom>
        </p:spPr>
      </p:pic>
      <p:graphicFrame>
        <p:nvGraphicFramePr>
          <p:cNvPr id="10" name="جدول 22">
            <a:extLst>
              <a:ext uri="{FF2B5EF4-FFF2-40B4-BE49-F238E27FC236}">
                <a16:creationId xmlns:a16="http://schemas.microsoft.com/office/drawing/2014/main" id="{7E10516C-BA36-00E9-ACA7-C6BC424615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1500378"/>
              </p:ext>
            </p:extLst>
          </p:nvPr>
        </p:nvGraphicFramePr>
        <p:xfrm>
          <a:off x="1054135" y="2458776"/>
          <a:ext cx="10665072" cy="3893726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777512">
                  <a:extLst>
                    <a:ext uri="{9D8B030D-6E8A-4147-A177-3AD203B41FA5}">
                      <a16:colId xmlns:a16="http://schemas.microsoft.com/office/drawing/2014/main" val="2840403689"/>
                    </a:ext>
                  </a:extLst>
                </a:gridCol>
                <a:gridCol w="1777512">
                  <a:extLst>
                    <a:ext uri="{9D8B030D-6E8A-4147-A177-3AD203B41FA5}">
                      <a16:colId xmlns:a16="http://schemas.microsoft.com/office/drawing/2014/main" val="4142512417"/>
                    </a:ext>
                  </a:extLst>
                </a:gridCol>
                <a:gridCol w="1777512">
                  <a:extLst>
                    <a:ext uri="{9D8B030D-6E8A-4147-A177-3AD203B41FA5}">
                      <a16:colId xmlns:a16="http://schemas.microsoft.com/office/drawing/2014/main" val="1904059601"/>
                    </a:ext>
                  </a:extLst>
                </a:gridCol>
                <a:gridCol w="1777512">
                  <a:extLst>
                    <a:ext uri="{9D8B030D-6E8A-4147-A177-3AD203B41FA5}">
                      <a16:colId xmlns:a16="http://schemas.microsoft.com/office/drawing/2014/main" val="100569461"/>
                    </a:ext>
                  </a:extLst>
                </a:gridCol>
                <a:gridCol w="1777512">
                  <a:extLst>
                    <a:ext uri="{9D8B030D-6E8A-4147-A177-3AD203B41FA5}">
                      <a16:colId xmlns:a16="http://schemas.microsoft.com/office/drawing/2014/main" val="3612538351"/>
                    </a:ext>
                  </a:extLst>
                </a:gridCol>
                <a:gridCol w="1777512">
                  <a:extLst>
                    <a:ext uri="{9D8B030D-6E8A-4147-A177-3AD203B41FA5}">
                      <a16:colId xmlns:a16="http://schemas.microsoft.com/office/drawing/2014/main" val="2654159839"/>
                    </a:ext>
                  </a:extLst>
                </a:gridCol>
              </a:tblGrid>
              <a:tr h="1333406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أسلوب التعليم في الحديث 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عددي الصفات المنهي عنها؟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-معنى كل صفة؟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-عللي بدأ بالظن؟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عللي كان الظن أكذب الحديث؟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-ماهي مفاسدها على المجتمع؟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8347611"/>
                  </a:ext>
                </a:extLst>
              </a:tr>
              <a:tr h="533363"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2914179"/>
                  </a:ext>
                </a:extLst>
              </a:tr>
            </a:tbl>
          </a:graphicData>
        </a:graphic>
      </p:graphicFrame>
      <p:pic>
        <p:nvPicPr>
          <p:cNvPr id="22" name="صورة 5">
            <a:extLst>
              <a:ext uri="{FF2B5EF4-FFF2-40B4-BE49-F238E27FC236}">
                <a16:creationId xmlns:a16="http://schemas.microsoft.com/office/drawing/2014/main" id="{3F303BA2-063C-B10C-6F7E-3857A7A078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0086" y="3190091"/>
            <a:ext cx="1054137" cy="1054137"/>
          </a:xfrm>
          <a:prstGeom prst="rect">
            <a:avLst/>
          </a:prstGeom>
        </p:spPr>
      </p:pic>
      <p:pic>
        <p:nvPicPr>
          <p:cNvPr id="28" name="صورة 5">
            <a:extLst>
              <a:ext uri="{FF2B5EF4-FFF2-40B4-BE49-F238E27FC236}">
                <a16:creationId xmlns:a16="http://schemas.microsoft.com/office/drawing/2014/main" id="{A47A1845-402B-1713-D04B-D51BFB1647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68" y="4244228"/>
            <a:ext cx="1054137" cy="1054137"/>
          </a:xfrm>
          <a:prstGeom prst="rect">
            <a:avLst/>
          </a:prstGeom>
        </p:spPr>
      </p:pic>
      <p:pic>
        <p:nvPicPr>
          <p:cNvPr id="3" name="صورة 14">
            <a:extLst>
              <a:ext uri="{FF2B5EF4-FFF2-40B4-BE49-F238E27FC236}">
                <a16:creationId xmlns:a16="http://schemas.microsoft.com/office/drawing/2014/main" id="{F55F601C-C21E-BB4B-9A9A-6B6E6F111D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676" y="3190091"/>
            <a:ext cx="888521" cy="1065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327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جدول 5">
            <a:extLst>
              <a:ext uri="{FF2B5EF4-FFF2-40B4-BE49-F238E27FC236}">
                <a16:creationId xmlns:a16="http://schemas.microsoft.com/office/drawing/2014/main" id="{201925CF-3737-6345-3C99-BB619F04C8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4205208"/>
              </p:ext>
            </p:extLst>
          </p:nvPr>
        </p:nvGraphicFramePr>
        <p:xfrm>
          <a:off x="2909228" y="241844"/>
          <a:ext cx="8809980" cy="1028155"/>
        </p:xfrm>
        <a:graphic>
          <a:graphicData uri="http://schemas.openxmlformats.org/drawingml/2006/table">
            <a:tbl>
              <a:tblPr rtl="1" firstRow="1" bandRow="1">
                <a:tableStyleId>{C4B1156A-380E-4F78-BDF5-A606A8083BF9}</a:tableStyleId>
              </a:tblPr>
              <a:tblGrid>
                <a:gridCol w="1671960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937204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594268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4606548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377162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الصف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المادة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نوع النشاط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موضوع الدرس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650993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الأول متوسط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حديث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الفهم القرآئي</a:t>
                      </a:r>
                    </a:p>
                    <a:p>
                      <a:pPr algn="ctr" rtl="1"/>
                      <a:r>
                        <a:rPr lang="ar-SA" b="1" dirty="0"/>
                        <a:t>التحليل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مفسدات التراحم –أذيه الناس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pic>
        <p:nvPicPr>
          <p:cNvPr id="9" name="صورة 8">
            <a:extLst>
              <a:ext uri="{FF2B5EF4-FFF2-40B4-BE49-F238E27FC236}">
                <a16:creationId xmlns:a16="http://schemas.microsoft.com/office/drawing/2014/main" id="{155E2AE0-2B09-B243-9F3F-56073248B3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70" y="241844"/>
            <a:ext cx="2042058" cy="1237423"/>
          </a:xfrm>
          <a:prstGeom prst="rect">
            <a:avLst/>
          </a:prstGeom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05251DBD-2337-7EFD-E694-8C7EA016D520}"/>
              </a:ext>
            </a:extLst>
          </p:cNvPr>
          <p:cNvSpPr/>
          <p:nvPr/>
        </p:nvSpPr>
        <p:spPr>
          <a:xfrm>
            <a:off x="3711415" y="1754414"/>
            <a:ext cx="5299141" cy="429215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2000" b="1" dirty="0">
                <a:solidFill>
                  <a:schemeClr val="tx1"/>
                </a:solidFill>
              </a:rPr>
              <a:t>-في الجدول التالي – حللي الحديث الشريف   :</a:t>
            </a:r>
          </a:p>
        </p:txBody>
      </p:sp>
      <p:pic>
        <p:nvPicPr>
          <p:cNvPr id="41" name="صورة 5">
            <a:extLst>
              <a:ext uri="{FF2B5EF4-FFF2-40B4-BE49-F238E27FC236}">
                <a16:creationId xmlns:a16="http://schemas.microsoft.com/office/drawing/2014/main" id="{7C154506-06C0-52B3-1C81-2D1DD02F0B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2742" y="1269999"/>
            <a:ext cx="1194681" cy="1194681"/>
          </a:xfrm>
          <a:prstGeom prst="rect">
            <a:avLst/>
          </a:prstGeom>
        </p:spPr>
      </p:pic>
      <p:graphicFrame>
        <p:nvGraphicFramePr>
          <p:cNvPr id="10" name="جدول 22">
            <a:extLst>
              <a:ext uri="{FF2B5EF4-FFF2-40B4-BE49-F238E27FC236}">
                <a16:creationId xmlns:a16="http://schemas.microsoft.com/office/drawing/2014/main" id="{7E10516C-BA36-00E9-ACA7-C6BC424615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0873341"/>
              </p:ext>
            </p:extLst>
          </p:nvPr>
        </p:nvGraphicFramePr>
        <p:xfrm>
          <a:off x="1054135" y="2458776"/>
          <a:ext cx="10665072" cy="3893726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333134">
                  <a:extLst>
                    <a:ext uri="{9D8B030D-6E8A-4147-A177-3AD203B41FA5}">
                      <a16:colId xmlns:a16="http://schemas.microsoft.com/office/drawing/2014/main" val="2840403689"/>
                    </a:ext>
                  </a:extLst>
                </a:gridCol>
                <a:gridCol w="1333134">
                  <a:extLst>
                    <a:ext uri="{9D8B030D-6E8A-4147-A177-3AD203B41FA5}">
                      <a16:colId xmlns:a16="http://schemas.microsoft.com/office/drawing/2014/main" val="4142512417"/>
                    </a:ext>
                  </a:extLst>
                </a:gridCol>
                <a:gridCol w="1333134">
                  <a:extLst>
                    <a:ext uri="{9D8B030D-6E8A-4147-A177-3AD203B41FA5}">
                      <a16:colId xmlns:a16="http://schemas.microsoft.com/office/drawing/2014/main" val="1904059601"/>
                    </a:ext>
                  </a:extLst>
                </a:gridCol>
                <a:gridCol w="1333134">
                  <a:extLst>
                    <a:ext uri="{9D8B030D-6E8A-4147-A177-3AD203B41FA5}">
                      <a16:colId xmlns:a16="http://schemas.microsoft.com/office/drawing/2014/main" val="100569461"/>
                    </a:ext>
                  </a:extLst>
                </a:gridCol>
                <a:gridCol w="1333134">
                  <a:extLst>
                    <a:ext uri="{9D8B030D-6E8A-4147-A177-3AD203B41FA5}">
                      <a16:colId xmlns:a16="http://schemas.microsoft.com/office/drawing/2014/main" val="3612538351"/>
                    </a:ext>
                  </a:extLst>
                </a:gridCol>
                <a:gridCol w="1333134">
                  <a:extLst>
                    <a:ext uri="{9D8B030D-6E8A-4147-A177-3AD203B41FA5}">
                      <a16:colId xmlns:a16="http://schemas.microsoft.com/office/drawing/2014/main" val="2654159839"/>
                    </a:ext>
                  </a:extLst>
                </a:gridCol>
                <a:gridCol w="1333134">
                  <a:extLst>
                    <a:ext uri="{9D8B030D-6E8A-4147-A177-3AD203B41FA5}">
                      <a16:colId xmlns:a16="http://schemas.microsoft.com/office/drawing/2014/main" val="1472188049"/>
                    </a:ext>
                  </a:extLst>
                </a:gridCol>
                <a:gridCol w="1333134">
                  <a:extLst>
                    <a:ext uri="{9D8B030D-6E8A-4147-A177-3AD203B41FA5}">
                      <a16:colId xmlns:a16="http://schemas.microsoft.com/office/drawing/2014/main" val="726220873"/>
                    </a:ext>
                  </a:extLst>
                </a:gridCol>
              </a:tblGrid>
              <a:tr h="1333406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أسلوب التعليم في الحديث 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عددي الصفات المنهي عنها؟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-معنى كل صفة؟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-عللي بدأ بالظن؟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عللي كان الظن أكذب الحديث؟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-ماهي مفاسدها على المجتمع؟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-من هو المسلم الحقيقي؟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-من هو المهاجر الحقيقي؟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8347611"/>
                  </a:ext>
                </a:extLst>
              </a:tr>
              <a:tr h="533363"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2914179"/>
                  </a:ext>
                </a:extLst>
              </a:tr>
            </a:tbl>
          </a:graphicData>
        </a:graphic>
      </p:graphicFrame>
      <p:pic>
        <p:nvPicPr>
          <p:cNvPr id="22" name="صورة 5">
            <a:extLst>
              <a:ext uri="{FF2B5EF4-FFF2-40B4-BE49-F238E27FC236}">
                <a16:creationId xmlns:a16="http://schemas.microsoft.com/office/drawing/2014/main" id="{3F303BA2-063C-B10C-6F7E-3857A7A078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0086" y="3190091"/>
            <a:ext cx="1054137" cy="1054137"/>
          </a:xfrm>
          <a:prstGeom prst="rect">
            <a:avLst/>
          </a:prstGeom>
        </p:spPr>
      </p:pic>
      <p:pic>
        <p:nvPicPr>
          <p:cNvPr id="28" name="صورة 5">
            <a:extLst>
              <a:ext uri="{FF2B5EF4-FFF2-40B4-BE49-F238E27FC236}">
                <a16:creationId xmlns:a16="http://schemas.microsoft.com/office/drawing/2014/main" id="{A47A1845-402B-1713-D04B-D51BFB1647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68" y="4244228"/>
            <a:ext cx="1054137" cy="1054137"/>
          </a:xfrm>
          <a:prstGeom prst="rect">
            <a:avLst/>
          </a:prstGeom>
        </p:spPr>
      </p:pic>
      <p:pic>
        <p:nvPicPr>
          <p:cNvPr id="3" name="صورة 14">
            <a:extLst>
              <a:ext uri="{FF2B5EF4-FFF2-40B4-BE49-F238E27FC236}">
                <a16:creationId xmlns:a16="http://schemas.microsoft.com/office/drawing/2014/main" id="{67B063AF-2ADA-63EA-6E3B-AF913CC9F2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8481" y="3190091"/>
            <a:ext cx="690925" cy="8289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صورة 7">
            <a:extLst>
              <a:ext uri="{FF2B5EF4-FFF2-40B4-BE49-F238E27FC236}">
                <a16:creationId xmlns:a16="http://schemas.microsoft.com/office/drawing/2014/main" id="{EB1015E3-7C0A-F229-0697-ABB572C698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103" y="3021624"/>
            <a:ext cx="903016" cy="814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184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4">
            <a:extLst>
              <a:ext uri="{FF2B5EF4-FFF2-40B4-BE49-F238E27FC236}">
                <a16:creationId xmlns:a16="http://schemas.microsoft.com/office/drawing/2014/main" id="{0071BF08-E5B8-E45D-98F7-F361BDA61C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21" t="29564" r="23107" b="35722"/>
          <a:stretch/>
        </p:blipFill>
        <p:spPr>
          <a:xfrm>
            <a:off x="4493478" y="2208101"/>
            <a:ext cx="3233726" cy="29017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7483561D-4364-8B55-8804-6D015E515E07}"/>
              </a:ext>
            </a:extLst>
          </p:cNvPr>
          <p:cNvSpPr/>
          <p:nvPr/>
        </p:nvSpPr>
        <p:spPr>
          <a:xfrm>
            <a:off x="8351386" y="1708963"/>
            <a:ext cx="3114332" cy="178810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rgbClr val="FF0000"/>
                </a:solidFill>
              </a:rPr>
              <a:t>١-ماهو السؤال الذي افتتح به الحديث ؟ومن السائل؟</a:t>
            </a:r>
          </a:p>
          <a:p>
            <a:pPr algn="ctr"/>
            <a:r>
              <a:rPr lang="ar-SA" sz="1400" b="1" dirty="0">
                <a:solidFill>
                  <a:srgbClr val="FF0000"/>
                </a:solidFill>
              </a:rPr>
              <a:t>وبماذا أجاب النبي صلى الله عليه وسلم ؟</a:t>
            </a:r>
          </a:p>
          <a:p>
            <a:pPr algn="ctr"/>
            <a:endParaRPr lang="ar-SA" sz="1400" b="1" dirty="0">
              <a:solidFill>
                <a:srgbClr val="FF0000"/>
              </a:solidFill>
            </a:endParaRPr>
          </a:p>
          <a:p>
            <a:pPr algn="ctr"/>
            <a:endParaRPr lang="ar-SA" sz="1400" b="1" dirty="0">
              <a:solidFill>
                <a:srgbClr val="FF0000"/>
              </a:solidFill>
            </a:endParaRPr>
          </a:p>
          <a:p>
            <a:pPr algn="ctr"/>
            <a:endParaRPr lang="ar-SA" sz="1400" b="1" dirty="0">
              <a:solidFill>
                <a:srgbClr val="FF0000"/>
              </a:solidFill>
            </a:endParaRPr>
          </a:p>
          <a:p>
            <a:pPr algn="ctr"/>
            <a:endParaRPr lang="ar-SA" sz="1400" b="1" dirty="0">
              <a:solidFill>
                <a:srgbClr val="FF0000"/>
              </a:solidFill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7465F245-00C8-ECBF-5AF3-5F413DF3DD5A}"/>
              </a:ext>
            </a:extLst>
          </p:cNvPr>
          <p:cNvSpPr/>
          <p:nvPr/>
        </p:nvSpPr>
        <p:spPr>
          <a:xfrm>
            <a:off x="8291690" y="3702653"/>
            <a:ext cx="3233725" cy="101581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rgbClr val="FF0000"/>
                </a:solidFill>
              </a:rPr>
              <a:t>٢- زواجي بين لفظ السلام -و الأجر المترتب على ذلك ؟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FF612D05-0411-BB00-C023-644892147CA2}"/>
              </a:ext>
            </a:extLst>
          </p:cNvPr>
          <p:cNvSpPr/>
          <p:nvPr/>
        </p:nvSpPr>
        <p:spPr>
          <a:xfrm>
            <a:off x="267487" y="1708963"/>
            <a:ext cx="3623642" cy="114321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-مثلي لصور إطعام الطعام ؟</a:t>
            </a:r>
          </a:p>
          <a:p>
            <a:pPr algn="ctr"/>
            <a:endParaRPr lang="ar-SA" sz="2400" b="1" dirty="0">
              <a:solidFill>
                <a:schemeClr val="tx1"/>
              </a:solidFill>
            </a:endParaRPr>
          </a:p>
          <a:p>
            <a:pPr algn="ctr"/>
            <a:endParaRPr lang="ar-SA" sz="2400" b="1" dirty="0">
              <a:solidFill>
                <a:schemeClr val="tx1"/>
              </a:solidFill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BAB53667-87A4-1A80-DF0C-C9C82CA3DFCA}"/>
              </a:ext>
            </a:extLst>
          </p:cNvPr>
          <p:cNvSpPr/>
          <p:nvPr/>
        </p:nvSpPr>
        <p:spPr>
          <a:xfrm>
            <a:off x="340287" y="3072617"/>
            <a:ext cx="3623642" cy="120497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tx1"/>
                </a:solidFill>
              </a:rPr>
              <a:t>١-عللي إبتدأ (بإطعام الطعام )؟</a:t>
            </a:r>
          </a:p>
          <a:p>
            <a:pPr algn="ctr"/>
            <a:r>
              <a:rPr lang="ar-SA" sz="1400" b="1" dirty="0">
                <a:solidFill>
                  <a:schemeClr val="tx1"/>
                </a:solidFill>
              </a:rPr>
              <a:t>٢- ومتى يعظم أجر إطعام الطعام؟</a:t>
            </a:r>
          </a:p>
          <a:p>
            <a:pPr algn="ctr"/>
            <a:endParaRPr lang="ar-SA" sz="1400" b="1" dirty="0">
              <a:solidFill>
                <a:schemeClr val="tx1"/>
              </a:solidFill>
            </a:endParaRPr>
          </a:p>
          <a:p>
            <a:pPr algn="ctr"/>
            <a:endParaRPr lang="ar-SA" sz="1400" b="1" dirty="0">
              <a:solidFill>
                <a:schemeClr val="tx1"/>
              </a:solidFill>
            </a:endParaRPr>
          </a:p>
        </p:txBody>
      </p:sp>
      <p:graphicFrame>
        <p:nvGraphicFramePr>
          <p:cNvPr id="12" name="جدول 12">
            <a:extLst>
              <a:ext uri="{FF2B5EF4-FFF2-40B4-BE49-F238E27FC236}">
                <a16:creationId xmlns:a16="http://schemas.microsoft.com/office/drawing/2014/main" id="{CC392384-C2E8-1F82-4D4D-A739488FA7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0584457"/>
              </p:ext>
            </p:extLst>
          </p:nvPr>
        </p:nvGraphicFramePr>
        <p:xfrm>
          <a:off x="7838135" y="4931035"/>
          <a:ext cx="4140836" cy="1584960"/>
        </p:xfrm>
        <a:graphic>
          <a:graphicData uri="http://schemas.openxmlformats.org/drawingml/2006/table">
            <a:tbl>
              <a:tblPr rtl="1" firstRow="1" bandRow="1">
                <a:tableStyleId>{C4B1156A-380E-4F78-BDF5-A606A8083BF9}</a:tableStyleId>
              </a:tblPr>
              <a:tblGrid>
                <a:gridCol w="2953068">
                  <a:extLst>
                    <a:ext uri="{9D8B030D-6E8A-4147-A177-3AD203B41FA5}">
                      <a16:colId xmlns:a16="http://schemas.microsoft.com/office/drawing/2014/main" val="65248152"/>
                    </a:ext>
                  </a:extLst>
                </a:gridCol>
                <a:gridCol w="1187768">
                  <a:extLst>
                    <a:ext uri="{9D8B030D-6E8A-4147-A177-3AD203B41FA5}">
                      <a16:colId xmlns:a16="http://schemas.microsoft.com/office/drawing/2014/main" val="36946874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sz="2000" b="1" dirty="0"/>
                        <a:t>اللفظ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000" b="1" dirty="0"/>
                        <a:t>الأجر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22195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sz="2000" b="1" dirty="0"/>
                        <a:t>السلام عليكم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000" b="1" dirty="0"/>
                        <a:t>٣٠ حسنة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77627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sz="2000" b="1" dirty="0"/>
                        <a:t>السلام عليكم ورحمة الله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000" b="1" dirty="0"/>
                        <a:t>١٠ حسنات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27000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sz="2000" b="1" dirty="0"/>
                        <a:t>السلام عليكم ورحمة الله وبركاته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000" b="1" dirty="0"/>
                        <a:t>٢٠ حسنة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558060"/>
                  </a:ext>
                </a:extLst>
              </a:tr>
            </a:tbl>
          </a:graphicData>
        </a:graphic>
      </p:graphicFrame>
      <p:sp>
        <p:nvSpPr>
          <p:cNvPr id="36" name="مستطيل 35">
            <a:extLst>
              <a:ext uri="{FF2B5EF4-FFF2-40B4-BE49-F238E27FC236}">
                <a16:creationId xmlns:a16="http://schemas.microsoft.com/office/drawing/2014/main" id="{3280E5F0-7F2C-AA18-36CF-6E858038DEC7}"/>
              </a:ext>
            </a:extLst>
          </p:cNvPr>
          <p:cNvSpPr/>
          <p:nvPr/>
        </p:nvSpPr>
        <p:spPr>
          <a:xfrm>
            <a:off x="599177" y="4718466"/>
            <a:ext cx="3485742" cy="189768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rgbClr val="FF0000"/>
                </a:solidFill>
              </a:rPr>
              <a:t>-في الحديث مكارم مالية-ومكارم بدنية –وضحي ذلك؟</a:t>
            </a:r>
          </a:p>
          <a:p>
            <a:pPr algn="ctr"/>
            <a:endParaRPr lang="ar-SA" sz="2000" b="1" dirty="0">
              <a:solidFill>
                <a:srgbClr val="FF0000"/>
              </a:solidFill>
            </a:endParaRPr>
          </a:p>
          <a:p>
            <a:pPr algn="ctr"/>
            <a:endParaRPr lang="ar-SA" sz="2000" b="1" dirty="0">
              <a:solidFill>
                <a:srgbClr val="FF0000"/>
              </a:solidFill>
            </a:endParaRPr>
          </a:p>
          <a:p>
            <a:pPr algn="ctr"/>
            <a:endParaRPr lang="ar-SA" sz="2000" b="1" dirty="0">
              <a:solidFill>
                <a:srgbClr val="FF0000"/>
              </a:solidFill>
            </a:endParaRPr>
          </a:p>
        </p:txBody>
      </p:sp>
      <p:graphicFrame>
        <p:nvGraphicFramePr>
          <p:cNvPr id="6" name="جدول 5">
            <a:extLst>
              <a:ext uri="{FF2B5EF4-FFF2-40B4-BE49-F238E27FC236}">
                <a16:creationId xmlns:a16="http://schemas.microsoft.com/office/drawing/2014/main" id="{EA07E3A9-8F7C-00EA-1184-06358BDB72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1688561"/>
              </p:ext>
            </p:extLst>
          </p:nvPr>
        </p:nvGraphicFramePr>
        <p:xfrm>
          <a:off x="2909228" y="241844"/>
          <a:ext cx="8809980" cy="1028155"/>
        </p:xfrm>
        <a:graphic>
          <a:graphicData uri="http://schemas.openxmlformats.org/drawingml/2006/table">
            <a:tbl>
              <a:tblPr rtl="1" firstRow="1" bandRow="1">
                <a:tableStyleId>{C4B1156A-380E-4F78-BDF5-A606A8083BF9}</a:tableStyleId>
              </a:tblPr>
              <a:tblGrid>
                <a:gridCol w="1671960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937204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594268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4606548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377162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الصف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المادة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نوع النشاط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موضوع الدرس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650993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الأول متوسط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حديث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الفهم القرآئي</a:t>
                      </a:r>
                    </a:p>
                    <a:p>
                      <a:pPr algn="ctr" rtl="1"/>
                      <a:r>
                        <a:rPr lang="ar-SA" b="1" dirty="0"/>
                        <a:t>التحليل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فضل الإطعام والسلام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pic>
        <p:nvPicPr>
          <p:cNvPr id="9" name="صورة 8">
            <a:extLst>
              <a:ext uri="{FF2B5EF4-FFF2-40B4-BE49-F238E27FC236}">
                <a16:creationId xmlns:a16="http://schemas.microsoft.com/office/drawing/2014/main" id="{FAA9F28E-C1B8-0FFE-7D6E-0E2FE769D4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70" y="241844"/>
            <a:ext cx="2042058" cy="1237423"/>
          </a:xfrm>
          <a:prstGeom prst="rect">
            <a:avLst/>
          </a:prstGeom>
        </p:spPr>
      </p:pic>
      <p:pic>
        <p:nvPicPr>
          <p:cNvPr id="13" name="صورة 5">
            <a:extLst>
              <a:ext uri="{FF2B5EF4-FFF2-40B4-BE49-F238E27FC236}">
                <a16:creationId xmlns:a16="http://schemas.microsoft.com/office/drawing/2014/main" id="{150CF5F0-4EB9-4D31-D7B7-E710A6F27D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759" y="5087131"/>
            <a:ext cx="1817792" cy="1770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641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8" grpId="0" animBg="1"/>
      <p:bldP spid="10" grpId="0" animBg="1"/>
      <p:bldP spid="3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2">
            <a:extLst>
              <a:ext uri="{FF2B5EF4-FFF2-40B4-BE49-F238E27FC236}">
                <a16:creationId xmlns:a16="http://schemas.microsoft.com/office/drawing/2014/main" id="{4D2B46A7-FAC3-F09A-CC7C-F98A3605CC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90" t="32885" r="23108" b="37231"/>
          <a:stretch/>
        </p:blipFill>
        <p:spPr>
          <a:xfrm>
            <a:off x="4381793" y="1644933"/>
            <a:ext cx="3753211" cy="35165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D37D23E0-B397-59D5-6257-1C0A805D0A2A}"/>
              </a:ext>
            </a:extLst>
          </p:cNvPr>
          <p:cNvSpPr/>
          <p:nvPr/>
        </p:nvSpPr>
        <p:spPr>
          <a:xfrm>
            <a:off x="9547646" y="1352999"/>
            <a:ext cx="2250792" cy="207254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-كيف بين الحديث أهمية حق الجار ؟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pic>
        <p:nvPicPr>
          <p:cNvPr id="7" name="صورة 7">
            <a:extLst>
              <a:ext uri="{FF2B5EF4-FFF2-40B4-BE49-F238E27FC236}">
                <a16:creationId xmlns:a16="http://schemas.microsoft.com/office/drawing/2014/main" id="{56EEADFE-69A3-468F-99CE-C6D8C6DFC0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693" y="1988552"/>
            <a:ext cx="1019483" cy="1168420"/>
          </a:xfrm>
          <a:prstGeom prst="rect">
            <a:avLst/>
          </a:prstGeom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9E2F01B9-DF3C-A3A7-7AB5-571161BBCB01}"/>
              </a:ext>
            </a:extLst>
          </p:cNvPr>
          <p:cNvSpPr/>
          <p:nvPr/>
        </p:nvSpPr>
        <p:spPr>
          <a:xfrm>
            <a:off x="361862" y="1644933"/>
            <a:ext cx="3049965" cy="20725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-معني كلمة :</a:t>
            </a:r>
          </a:p>
          <a:p>
            <a:pPr algn="ctr"/>
            <a:r>
              <a:rPr lang="ar-SA" b="1" dirty="0">
                <a:solidFill>
                  <a:schemeClr val="tx1"/>
                </a:solidFill>
              </a:rPr>
              <a:t>(بوائقه)؟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AFB498F8-533F-1E34-4E6D-2A3038A2F876}"/>
              </a:ext>
            </a:extLst>
          </p:cNvPr>
          <p:cNvSpPr/>
          <p:nvPr/>
        </p:nvSpPr>
        <p:spPr>
          <a:xfrm>
            <a:off x="3883633" y="5273543"/>
            <a:ext cx="3964504" cy="12478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-مثلي لحقوق الجار ؟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484C9B7A-AE5E-96D3-5095-E72D73028796}"/>
              </a:ext>
            </a:extLst>
          </p:cNvPr>
          <p:cNvSpPr/>
          <p:nvPr/>
        </p:nvSpPr>
        <p:spPr>
          <a:xfrm>
            <a:off x="779873" y="4268978"/>
            <a:ext cx="2179639" cy="2009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FF0000"/>
                </a:solidFill>
              </a:rPr>
              <a:t>-مثلي لصور أذية الجار؟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9736F2FD-73C4-5ED9-5C9A-6F3DC989A7DA}"/>
              </a:ext>
            </a:extLst>
          </p:cNvPr>
          <p:cNvSpPr/>
          <p:nvPr/>
        </p:nvSpPr>
        <p:spPr>
          <a:xfrm>
            <a:off x="580427" y="3904002"/>
            <a:ext cx="2250791" cy="261736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457200" indent="-457200" algn="ctr">
              <a:buFontTx/>
              <a:buChar char="-"/>
            </a:pPr>
            <a:r>
              <a:rPr lang="ar-SA" b="1" dirty="0">
                <a:solidFill>
                  <a:schemeClr val="tx1"/>
                </a:solidFill>
              </a:rPr>
              <a:t>ما ضد الكرم؟</a:t>
            </a:r>
          </a:p>
          <a:p>
            <a:pPr marL="457200" indent="-457200" algn="ctr">
              <a:buFontTx/>
              <a:buChar char="-"/>
            </a:pPr>
            <a:r>
              <a:rPr lang="ar-SA" b="1" dirty="0">
                <a:solidFill>
                  <a:schemeClr val="tx1"/>
                </a:solidFill>
              </a:rPr>
              <a:t>ما ضد الخير؟</a:t>
            </a:r>
          </a:p>
          <a:p>
            <a:pPr marL="457200" indent="-457200" algn="ctr">
              <a:buFontTx/>
              <a:buChar char="-"/>
            </a:pPr>
            <a:endParaRPr lang="ar-SA" b="1" dirty="0">
              <a:solidFill>
                <a:schemeClr val="tx1"/>
              </a:solidFill>
            </a:endParaRPr>
          </a:p>
          <a:p>
            <a:pPr marL="457200" indent="-457200" algn="ctr">
              <a:buFontTx/>
              <a:buChar char="-"/>
            </a:pPr>
            <a:endParaRPr lang="ar-SA" b="1" dirty="0">
              <a:solidFill>
                <a:schemeClr val="tx1"/>
              </a:solidFill>
            </a:endParaRPr>
          </a:p>
          <a:p>
            <a:pPr marL="457200" indent="-457200" algn="ctr">
              <a:buFontTx/>
              <a:buChar char="-"/>
            </a:pPr>
            <a:endParaRPr lang="ar-SA" b="1" dirty="0">
              <a:solidFill>
                <a:schemeClr val="tx1"/>
              </a:solidFill>
            </a:endParaRPr>
          </a:p>
          <a:p>
            <a:pPr marL="457200" indent="-457200" algn="ctr">
              <a:buFontTx/>
              <a:buChar char="-"/>
            </a:pPr>
            <a:endParaRPr lang="ar-SA" b="1" dirty="0">
              <a:solidFill>
                <a:schemeClr val="tx1"/>
              </a:solidFill>
            </a:endParaRPr>
          </a:p>
        </p:txBody>
      </p:sp>
      <p:pic>
        <p:nvPicPr>
          <p:cNvPr id="14" name="صورة 15">
            <a:extLst>
              <a:ext uri="{FF2B5EF4-FFF2-40B4-BE49-F238E27FC236}">
                <a16:creationId xmlns:a16="http://schemas.microsoft.com/office/drawing/2014/main" id="{1D367E09-6E3F-6CE4-97B4-CCCF7E1445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256"/>
          <a:stretch/>
        </p:blipFill>
        <p:spPr>
          <a:xfrm>
            <a:off x="2279936" y="4754575"/>
            <a:ext cx="1131891" cy="1247825"/>
          </a:xfrm>
          <a:prstGeom prst="rect">
            <a:avLst/>
          </a:prstGeom>
        </p:spPr>
      </p:pic>
      <p:pic>
        <p:nvPicPr>
          <p:cNvPr id="20" name="صورة 21">
            <a:extLst>
              <a:ext uri="{FF2B5EF4-FFF2-40B4-BE49-F238E27FC236}">
                <a16:creationId xmlns:a16="http://schemas.microsoft.com/office/drawing/2014/main" id="{DDB83660-40B6-D784-F4EE-60A4993410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708" y="5403107"/>
            <a:ext cx="1135071" cy="9886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DAF9B23A-8C9C-982F-099E-D24DF8365F4E}"/>
              </a:ext>
            </a:extLst>
          </p:cNvPr>
          <p:cNvSpPr/>
          <p:nvPr/>
        </p:nvSpPr>
        <p:spPr>
          <a:xfrm>
            <a:off x="9547646" y="3948024"/>
            <a:ext cx="2176888" cy="251193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285750" indent="-285750" algn="ctr">
              <a:buFontTx/>
              <a:buChar char="-"/>
            </a:pPr>
            <a:r>
              <a:rPr lang="ar-SA" b="1" dirty="0">
                <a:solidFill>
                  <a:schemeClr val="tx1"/>
                </a:solidFill>
              </a:rPr>
              <a:t>هل يجوز أذية الجار الغير مسلم؟ ولماذا؟</a:t>
            </a:r>
          </a:p>
          <a:p>
            <a:pPr marL="285750" indent="-285750" algn="ctr">
              <a:buFontTx/>
              <a:buChar char="-"/>
            </a:pPr>
            <a:endParaRPr lang="ar-SA" b="1" dirty="0">
              <a:solidFill>
                <a:schemeClr val="tx1"/>
              </a:solidFill>
            </a:endParaRPr>
          </a:p>
          <a:p>
            <a:pPr marL="285750" indent="-285750" algn="ctr">
              <a:buFontTx/>
              <a:buChar char="-"/>
            </a:pPr>
            <a:endParaRPr lang="ar-SA" b="1" dirty="0">
              <a:solidFill>
                <a:schemeClr val="tx1"/>
              </a:solidFill>
            </a:endParaRPr>
          </a:p>
          <a:p>
            <a:pPr marL="285750" indent="-285750" algn="ctr">
              <a:buFontTx/>
              <a:buChar char="-"/>
            </a:pPr>
            <a:endParaRPr lang="ar-SA" b="1" dirty="0">
              <a:solidFill>
                <a:schemeClr val="tx1"/>
              </a:solidFill>
            </a:endParaRPr>
          </a:p>
          <a:p>
            <a:pPr marL="285750" indent="-285750" algn="ctr">
              <a:buFontTx/>
              <a:buChar char="-"/>
            </a:pPr>
            <a:endParaRPr lang="ar-SA" b="1" dirty="0">
              <a:solidFill>
                <a:schemeClr val="tx1"/>
              </a:solidFill>
            </a:endParaRPr>
          </a:p>
          <a:p>
            <a:pPr marL="285750" indent="-285750" algn="ctr">
              <a:buFontTx/>
              <a:buChar char="-"/>
            </a:pPr>
            <a:endParaRPr lang="ar-SA" b="1" dirty="0">
              <a:solidFill>
                <a:schemeClr val="tx1"/>
              </a:solidFill>
            </a:endParaRPr>
          </a:p>
        </p:txBody>
      </p:sp>
      <p:pic>
        <p:nvPicPr>
          <p:cNvPr id="23" name="صورة 23">
            <a:extLst>
              <a:ext uri="{FF2B5EF4-FFF2-40B4-BE49-F238E27FC236}">
                <a16:creationId xmlns:a16="http://schemas.microsoft.com/office/drawing/2014/main" id="{AF03181D-18CF-CB69-D491-BC43BE3471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0189" y="3117945"/>
            <a:ext cx="794625" cy="9388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صورة 6">
            <a:extLst>
              <a:ext uri="{FF2B5EF4-FFF2-40B4-BE49-F238E27FC236}">
                <a16:creationId xmlns:a16="http://schemas.microsoft.com/office/drawing/2014/main" id="{BF508125-33AC-64B1-AB40-CA8959D72A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869" y="1949780"/>
            <a:ext cx="1240292" cy="1240292"/>
          </a:xfrm>
          <a:prstGeom prst="rect">
            <a:avLst/>
          </a:prstGeom>
        </p:spPr>
      </p:pic>
      <p:graphicFrame>
        <p:nvGraphicFramePr>
          <p:cNvPr id="19" name="جدول 18">
            <a:extLst>
              <a:ext uri="{FF2B5EF4-FFF2-40B4-BE49-F238E27FC236}">
                <a16:creationId xmlns:a16="http://schemas.microsoft.com/office/drawing/2014/main" id="{9C2ABE00-12D8-8457-74DB-BF2CB10E62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3597803"/>
              </p:ext>
            </p:extLst>
          </p:nvPr>
        </p:nvGraphicFramePr>
        <p:xfrm>
          <a:off x="2909228" y="241844"/>
          <a:ext cx="8809980" cy="1028155"/>
        </p:xfrm>
        <a:graphic>
          <a:graphicData uri="http://schemas.openxmlformats.org/drawingml/2006/table">
            <a:tbl>
              <a:tblPr rtl="1" firstRow="1" bandRow="1">
                <a:tableStyleId>{C4B1156A-380E-4F78-BDF5-A606A8083BF9}</a:tableStyleId>
              </a:tblPr>
              <a:tblGrid>
                <a:gridCol w="1671960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937204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594268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4606548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377162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الصف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المادة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نوع النشاط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موضوع الدرس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650993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الأول متوسط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حديث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الفهم القرآئي</a:t>
                      </a:r>
                    </a:p>
                    <a:p>
                      <a:pPr algn="ctr" rtl="1"/>
                      <a:r>
                        <a:rPr lang="ar-SA" b="1" dirty="0"/>
                        <a:t>التحليل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حق الجار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pic>
        <p:nvPicPr>
          <p:cNvPr id="25" name="صورة 24">
            <a:extLst>
              <a:ext uri="{FF2B5EF4-FFF2-40B4-BE49-F238E27FC236}">
                <a16:creationId xmlns:a16="http://schemas.microsoft.com/office/drawing/2014/main" id="{736BEBE1-15CE-7B87-9592-12C891C60EA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70" y="241844"/>
            <a:ext cx="2042058" cy="1237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90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 animBg="1"/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3">
            <a:extLst>
              <a:ext uri="{FF2B5EF4-FFF2-40B4-BE49-F238E27FC236}">
                <a16:creationId xmlns:a16="http://schemas.microsoft.com/office/drawing/2014/main" id="{ECFDA767-C0FA-0E07-FC68-4F8E66059D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70" t="30168" r="43246" b="33371"/>
          <a:stretch/>
        </p:blipFill>
        <p:spPr>
          <a:xfrm>
            <a:off x="4533858" y="1606925"/>
            <a:ext cx="3400481" cy="30978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506F0556-8E14-9F6D-7996-86A3721238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853" y="1530876"/>
            <a:ext cx="1451624" cy="1262267"/>
          </a:xfrm>
          <a:prstGeom prst="rect">
            <a:avLst/>
          </a:prstGeom>
        </p:spPr>
      </p:pic>
      <p:pic>
        <p:nvPicPr>
          <p:cNvPr id="7" name="صورة 7">
            <a:extLst>
              <a:ext uri="{FF2B5EF4-FFF2-40B4-BE49-F238E27FC236}">
                <a16:creationId xmlns:a16="http://schemas.microsoft.com/office/drawing/2014/main" id="{56EEADFE-69A3-468F-99CE-C6D8C6DFC0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52" y="1606925"/>
            <a:ext cx="1634633" cy="1474855"/>
          </a:xfrm>
          <a:prstGeom prst="rect">
            <a:avLst/>
          </a:prstGeom>
        </p:spPr>
      </p:pic>
      <p:pic>
        <p:nvPicPr>
          <p:cNvPr id="4" name="صورة 7">
            <a:extLst>
              <a:ext uri="{FF2B5EF4-FFF2-40B4-BE49-F238E27FC236}">
                <a16:creationId xmlns:a16="http://schemas.microsoft.com/office/drawing/2014/main" id="{EF819836-4FE1-7619-C6DC-94494B176A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464" y="1888652"/>
            <a:ext cx="1590433" cy="1590433"/>
          </a:xfrm>
          <a:prstGeom prst="rect">
            <a:avLst/>
          </a:prstGeom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D64A239A-5587-2110-CDC8-B5329CFCA06B}"/>
              </a:ext>
            </a:extLst>
          </p:cNvPr>
          <p:cNvSpPr/>
          <p:nvPr/>
        </p:nvSpPr>
        <p:spPr>
          <a:xfrm>
            <a:off x="10261261" y="4863775"/>
            <a:ext cx="1706840" cy="17068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١-ما معنى:</a:t>
            </a:r>
          </a:p>
          <a:p>
            <a:pPr algn="ctr"/>
            <a:r>
              <a:rPr lang="ar-SA" sz="2400" b="1" dirty="0">
                <a:solidFill>
                  <a:schemeClr val="tx1"/>
                </a:solidFill>
              </a:rPr>
              <a:t>(رغم أنفه)؟</a:t>
            </a:r>
          </a:p>
          <a:p>
            <a:pPr algn="ctr"/>
            <a:endParaRPr lang="ar-SA" sz="2400" b="1" dirty="0">
              <a:solidFill>
                <a:schemeClr val="tx1"/>
              </a:solidFill>
            </a:endParaRPr>
          </a:p>
          <a:p>
            <a:pPr algn="ctr"/>
            <a:endParaRPr lang="ar-SA" sz="2400" b="1" dirty="0">
              <a:solidFill>
                <a:schemeClr val="tx1"/>
              </a:solidFill>
            </a:endParaRPr>
          </a:p>
        </p:txBody>
      </p:sp>
      <p:pic>
        <p:nvPicPr>
          <p:cNvPr id="8" name="صورة 9">
            <a:extLst>
              <a:ext uri="{FF2B5EF4-FFF2-40B4-BE49-F238E27FC236}">
                <a16:creationId xmlns:a16="http://schemas.microsoft.com/office/drawing/2014/main" id="{7F767F94-A6ED-131B-5884-FFE0FAB744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0311" y="3523972"/>
            <a:ext cx="1260191" cy="1273780"/>
          </a:xfrm>
          <a:prstGeom prst="rect">
            <a:avLst/>
          </a:prstGeom>
        </p:spPr>
      </p:pic>
      <p:pic>
        <p:nvPicPr>
          <p:cNvPr id="14" name="صورة 14">
            <a:extLst>
              <a:ext uri="{FF2B5EF4-FFF2-40B4-BE49-F238E27FC236}">
                <a16:creationId xmlns:a16="http://schemas.microsoft.com/office/drawing/2014/main" id="{D338C543-ACBC-3A07-83BA-B6F29964B3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102" y="1433200"/>
            <a:ext cx="1425313" cy="1709988"/>
          </a:xfrm>
          <a:prstGeom prst="rect">
            <a:avLst/>
          </a:prstGeom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id="{E9D68504-DD7D-13DE-9F38-FDD158E15493}"/>
              </a:ext>
            </a:extLst>
          </p:cNvPr>
          <p:cNvSpPr/>
          <p:nvPr/>
        </p:nvSpPr>
        <p:spPr>
          <a:xfrm>
            <a:off x="4672384" y="4873284"/>
            <a:ext cx="2847231" cy="17428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-استشهدي بآية من القرآن تدل على وجوب بر الوالدين؟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CFA65248-54B5-73AB-F188-7C3CC1A3051F}"/>
              </a:ext>
            </a:extLst>
          </p:cNvPr>
          <p:cNvSpPr/>
          <p:nvPr/>
        </p:nvSpPr>
        <p:spPr>
          <a:xfrm>
            <a:off x="260736" y="3234328"/>
            <a:ext cx="1856849" cy="33362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-عللي خص الوالدين عند الكبر؟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3BF30D97-A296-38DF-80F2-5424665729E8}"/>
              </a:ext>
            </a:extLst>
          </p:cNvPr>
          <p:cNvSpPr/>
          <p:nvPr/>
        </p:nvSpPr>
        <p:spPr>
          <a:xfrm>
            <a:off x="2412871" y="2919022"/>
            <a:ext cx="1856849" cy="354414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-مثلي لصور العقوق و التفريط في حق الوالدين؟</a:t>
            </a:r>
          </a:p>
          <a:p>
            <a:pPr algn="ctr"/>
            <a:endParaRPr lang="ar-SA" sz="1400" b="1" dirty="0">
              <a:solidFill>
                <a:schemeClr val="tx1"/>
              </a:solidFill>
            </a:endParaRPr>
          </a:p>
          <a:p>
            <a:pPr algn="ctr"/>
            <a:endParaRPr lang="ar-SA" sz="1400" b="1" dirty="0">
              <a:solidFill>
                <a:schemeClr val="tx1"/>
              </a:solidFill>
            </a:endParaRPr>
          </a:p>
          <a:p>
            <a:pPr algn="ctr"/>
            <a:endParaRPr lang="ar-SA" sz="1400" b="1" dirty="0">
              <a:solidFill>
                <a:schemeClr val="tx1"/>
              </a:solidFill>
            </a:endParaRPr>
          </a:p>
          <a:p>
            <a:pPr algn="ctr"/>
            <a:endParaRPr lang="ar-SA" sz="1400" b="1" dirty="0">
              <a:solidFill>
                <a:schemeClr val="tx1"/>
              </a:solidFill>
            </a:endParaRPr>
          </a:p>
          <a:p>
            <a:pPr algn="ctr"/>
            <a:endParaRPr lang="ar-SA" sz="1400" b="1" dirty="0">
              <a:solidFill>
                <a:schemeClr val="tx1"/>
              </a:solidFill>
            </a:endParaRPr>
          </a:p>
          <a:p>
            <a:pPr algn="ctr"/>
            <a:endParaRPr lang="ar-SA" sz="1400" b="1" dirty="0">
              <a:solidFill>
                <a:schemeClr val="tx1"/>
              </a:solidFill>
            </a:endParaRPr>
          </a:p>
          <a:p>
            <a:pPr algn="ctr"/>
            <a:endParaRPr lang="ar-SA" sz="1400" b="1" dirty="0">
              <a:solidFill>
                <a:schemeClr val="tx1"/>
              </a:solidFill>
            </a:endParaRPr>
          </a:p>
          <a:p>
            <a:pPr algn="ctr"/>
            <a:endParaRPr lang="ar-SA" sz="1400" b="1" dirty="0">
              <a:solidFill>
                <a:schemeClr val="tx1"/>
              </a:solidFill>
            </a:endParaRPr>
          </a:p>
          <a:p>
            <a:pPr algn="ctr"/>
            <a:endParaRPr lang="ar-SA" sz="1400" b="1" dirty="0">
              <a:solidFill>
                <a:schemeClr val="tx1"/>
              </a:solidFill>
            </a:endParaRPr>
          </a:p>
          <a:p>
            <a:pPr algn="ctr"/>
            <a:endParaRPr lang="ar-SA" sz="1400" b="1" dirty="0">
              <a:solidFill>
                <a:schemeClr val="tx1"/>
              </a:solidFill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F50CE045-EC22-2067-B447-52C031C366F8}"/>
              </a:ext>
            </a:extLst>
          </p:cNvPr>
          <p:cNvSpPr/>
          <p:nvPr/>
        </p:nvSpPr>
        <p:spPr>
          <a:xfrm>
            <a:off x="8649101" y="3198742"/>
            <a:ext cx="1425313" cy="32644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-عددي حقوق الوالدين؟</a:t>
            </a: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</p:txBody>
      </p:sp>
      <p:pic>
        <p:nvPicPr>
          <p:cNvPr id="20" name="صورة 20">
            <a:extLst>
              <a:ext uri="{FF2B5EF4-FFF2-40B4-BE49-F238E27FC236}">
                <a16:creationId xmlns:a16="http://schemas.microsoft.com/office/drawing/2014/main" id="{9D79ACAC-B85C-8480-35B4-D731D5051A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186" y="5449912"/>
            <a:ext cx="940534" cy="8686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9" name="جدول 8">
            <a:extLst>
              <a:ext uri="{FF2B5EF4-FFF2-40B4-BE49-F238E27FC236}">
                <a16:creationId xmlns:a16="http://schemas.microsoft.com/office/drawing/2014/main" id="{2FD64695-0EB9-C114-847B-9F04C9FB5B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206485"/>
              </p:ext>
            </p:extLst>
          </p:nvPr>
        </p:nvGraphicFramePr>
        <p:xfrm>
          <a:off x="2909228" y="241844"/>
          <a:ext cx="8809980" cy="1028155"/>
        </p:xfrm>
        <a:graphic>
          <a:graphicData uri="http://schemas.openxmlformats.org/drawingml/2006/table">
            <a:tbl>
              <a:tblPr rtl="1" firstRow="1" bandRow="1">
                <a:tableStyleId>{C4B1156A-380E-4F78-BDF5-A606A8083BF9}</a:tableStyleId>
              </a:tblPr>
              <a:tblGrid>
                <a:gridCol w="1671960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937204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594268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4606548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377162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الصف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المادة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نوع النشاط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موضوع الدرس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650993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الأول متوسط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حديث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الفهم القرآئي</a:t>
                      </a:r>
                    </a:p>
                    <a:p>
                      <a:pPr algn="ctr" rtl="1"/>
                      <a:r>
                        <a:rPr lang="ar-SA" b="1" dirty="0"/>
                        <a:t>التحليل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فضل بر الوالدين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pic>
        <p:nvPicPr>
          <p:cNvPr id="12" name="صورة 11">
            <a:extLst>
              <a:ext uri="{FF2B5EF4-FFF2-40B4-BE49-F238E27FC236}">
                <a16:creationId xmlns:a16="http://schemas.microsoft.com/office/drawing/2014/main" id="{12B27BDD-E33D-6914-DBB1-96E99CAB1BE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70" y="241844"/>
            <a:ext cx="2042058" cy="1237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421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جدول 8">
            <a:extLst>
              <a:ext uri="{FF2B5EF4-FFF2-40B4-BE49-F238E27FC236}">
                <a16:creationId xmlns:a16="http://schemas.microsoft.com/office/drawing/2014/main" id="{2FD64695-0EB9-C114-847B-9F04C9FB5B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0693774"/>
              </p:ext>
            </p:extLst>
          </p:nvPr>
        </p:nvGraphicFramePr>
        <p:xfrm>
          <a:off x="2909228" y="241844"/>
          <a:ext cx="8809980" cy="1028155"/>
        </p:xfrm>
        <a:graphic>
          <a:graphicData uri="http://schemas.openxmlformats.org/drawingml/2006/table">
            <a:tbl>
              <a:tblPr rtl="1" firstRow="1" bandRow="1">
                <a:tableStyleId>{C4B1156A-380E-4F78-BDF5-A606A8083BF9}</a:tableStyleId>
              </a:tblPr>
              <a:tblGrid>
                <a:gridCol w="1671960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937204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594268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4606548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377162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الصف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المادة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نوع النشاط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موضوع الدرس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650993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الأول متوسط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حديث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الفهم القرآئي</a:t>
                      </a:r>
                    </a:p>
                    <a:p>
                      <a:pPr algn="ctr" rtl="1"/>
                      <a:r>
                        <a:rPr lang="ar-SA" b="1" dirty="0"/>
                        <a:t>التحليل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جزاء صلة الرحم -صلة قاطع الرحم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pic>
        <p:nvPicPr>
          <p:cNvPr id="12" name="صورة 11">
            <a:extLst>
              <a:ext uri="{FF2B5EF4-FFF2-40B4-BE49-F238E27FC236}">
                <a16:creationId xmlns:a16="http://schemas.microsoft.com/office/drawing/2014/main" id="{12B27BDD-E33D-6914-DBB1-96E99CAB1B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70" y="241844"/>
            <a:ext cx="2042058" cy="1237423"/>
          </a:xfrm>
          <a:prstGeom prst="rect">
            <a:avLst/>
          </a:prstGeom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600158A6-7B17-0002-17C9-974CDCB7AC33}"/>
              </a:ext>
            </a:extLst>
          </p:cNvPr>
          <p:cNvSpPr/>
          <p:nvPr/>
        </p:nvSpPr>
        <p:spPr>
          <a:xfrm>
            <a:off x="3711415" y="1754414"/>
            <a:ext cx="5299141" cy="429215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2000" b="1" dirty="0">
                <a:solidFill>
                  <a:schemeClr val="tx1"/>
                </a:solidFill>
              </a:rPr>
              <a:t>-في الجدول التالي – حللي الحديث الشريف   :</a:t>
            </a:r>
          </a:p>
        </p:txBody>
      </p:sp>
      <p:graphicFrame>
        <p:nvGraphicFramePr>
          <p:cNvPr id="13" name="جدول 22">
            <a:extLst>
              <a:ext uri="{FF2B5EF4-FFF2-40B4-BE49-F238E27FC236}">
                <a16:creationId xmlns:a16="http://schemas.microsoft.com/office/drawing/2014/main" id="{29EEBC96-D3B0-5CA3-A5E9-A5966752D8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5471911"/>
              </p:ext>
            </p:extLst>
          </p:nvPr>
        </p:nvGraphicFramePr>
        <p:xfrm>
          <a:off x="840885" y="2307885"/>
          <a:ext cx="11040200" cy="3840927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380025">
                  <a:extLst>
                    <a:ext uri="{9D8B030D-6E8A-4147-A177-3AD203B41FA5}">
                      <a16:colId xmlns:a16="http://schemas.microsoft.com/office/drawing/2014/main" val="2840403689"/>
                    </a:ext>
                  </a:extLst>
                </a:gridCol>
                <a:gridCol w="1380025">
                  <a:extLst>
                    <a:ext uri="{9D8B030D-6E8A-4147-A177-3AD203B41FA5}">
                      <a16:colId xmlns:a16="http://schemas.microsoft.com/office/drawing/2014/main" val="4142512417"/>
                    </a:ext>
                  </a:extLst>
                </a:gridCol>
                <a:gridCol w="1380025">
                  <a:extLst>
                    <a:ext uri="{9D8B030D-6E8A-4147-A177-3AD203B41FA5}">
                      <a16:colId xmlns:a16="http://schemas.microsoft.com/office/drawing/2014/main" val="1904059601"/>
                    </a:ext>
                  </a:extLst>
                </a:gridCol>
                <a:gridCol w="1380025">
                  <a:extLst>
                    <a:ext uri="{9D8B030D-6E8A-4147-A177-3AD203B41FA5}">
                      <a16:colId xmlns:a16="http://schemas.microsoft.com/office/drawing/2014/main" val="100569461"/>
                    </a:ext>
                  </a:extLst>
                </a:gridCol>
                <a:gridCol w="1380025">
                  <a:extLst>
                    <a:ext uri="{9D8B030D-6E8A-4147-A177-3AD203B41FA5}">
                      <a16:colId xmlns:a16="http://schemas.microsoft.com/office/drawing/2014/main" val="3612538351"/>
                    </a:ext>
                  </a:extLst>
                </a:gridCol>
                <a:gridCol w="1380025">
                  <a:extLst>
                    <a:ext uri="{9D8B030D-6E8A-4147-A177-3AD203B41FA5}">
                      <a16:colId xmlns:a16="http://schemas.microsoft.com/office/drawing/2014/main" val="2654159839"/>
                    </a:ext>
                  </a:extLst>
                </a:gridCol>
                <a:gridCol w="1380025">
                  <a:extLst>
                    <a:ext uri="{9D8B030D-6E8A-4147-A177-3AD203B41FA5}">
                      <a16:colId xmlns:a16="http://schemas.microsoft.com/office/drawing/2014/main" val="1472188049"/>
                    </a:ext>
                  </a:extLst>
                </a:gridCol>
                <a:gridCol w="1380025">
                  <a:extLst>
                    <a:ext uri="{9D8B030D-6E8A-4147-A177-3AD203B41FA5}">
                      <a16:colId xmlns:a16="http://schemas.microsoft.com/office/drawing/2014/main" val="726220873"/>
                    </a:ext>
                  </a:extLst>
                </a:gridCol>
              </a:tblGrid>
              <a:tr h="1399659">
                <a:tc>
                  <a:txBody>
                    <a:bodyPr/>
                    <a:lstStyle/>
                    <a:p>
                      <a:pPr rtl="1"/>
                      <a:r>
                        <a:rPr lang="ar-SA" sz="1600" b="1" dirty="0"/>
                        <a:t>أسلوب التعليم في الحديث 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1600" b="1" dirty="0"/>
                        <a:t>ما معنى الرحم؟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1600" b="1" dirty="0"/>
                        <a:t>ماهي ثمرات صلة الرحم؟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1600" b="1" dirty="0"/>
                        <a:t>-مثلي لصور صلة الرحم 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1600" b="1" dirty="0"/>
                        <a:t>-ماهي الذنوب التي تعجل عقوبتها في الدنيا قبل الآخرة؟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1600" b="1" dirty="0"/>
                        <a:t>-ماهي وصايا النبي صلى الله عليه وسلم لعقبة ابن عامر رضي الله عنه 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1600" b="1" dirty="0"/>
                        <a:t>-من هو الواصل الحقيقي لرحم؟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1600" b="1" dirty="0"/>
                        <a:t>-متى يعم أجر صلة الرحم؟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8347611"/>
                  </a:ext>
                </a:extLst>
              </a:tr>
              <a:tr h="2441268">
                <a:tc>
                  <a:txBody>
                    <a:bodyPr/>
                    <a:lstStyle/>
                    <a:p>
                      <a:pPr rtl="1"/>
                      <a:endParaRPr lang="ar-SA" sz="1600" b="1" dirty="0"/>
                    </a:p>
                    <a:p>
                      <a:pPr rtl="1"/>
                      <a:endParaRPr lang="ar-SA" sz="1600" b="1" dirty="0"/>
                    </a:p>
                    <a:p>
                      <a:pPr rtl="1"/>
                      <a:endParaRPr lang="ar-SA" sz="1600" b="1" dirty="0"/>
                    </a:p>
                    <a:p>
                      <a:pPr rtl="1"/>
                      <a:endParaRPr lang="ar-SA" sz="1600" b="1" dirty="0"/>
                    </a:p>
                    <a:p>
                      <a:pPr rtl="1"/>
                      <a:endParaRPr lang="ar-SA" sz="1600" b="1" dirty="0"/>
                    </a:p>
                    <a:p>
                      <a:pPr rtl="1"/>
                      <a:endParaRPr lang="ar-SA" sz="1600" b="1" dirty="0"/>
                    </a:p>
                    <a:p>
                      <a:pPr rtl="1"/>
                      <a:endParaRPr lang="ar-SA" sz="1600" b="1" dirty="0"/>
                    </a:p>
                    <a:p>
                      <a:pPr rtl="1"/>
                      <a:endParaRPr lang="ar-SA" sz="1600" b="1" dirty="0"/>
                    </a:p>
                    <a:p>
                      <a:pPr rtl="1"/>
                      <a:endParaRPr lang="ar-SA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2914179"/>
                  </a:ext>
                </a:extLst>
              </a:tr>
            </a:tbl>
          </a:graphicData>
        </a:graphic>
      </p:graphicFrame>
      <p:pic>
        <p:nvPicPr>
          <p:cNvPr id="21" name="صورة 7">
            <a:extLst>
              <a:ext uri="{FF2B5EF4-FFF2-40B4-BE49-F238E27FC236}">
                <a16:creationId xmlns:a16="http://schemas.microsoft.com/office/drawing/2014/main" id="{999B5A77-9995-B9A1-B13F-2D7F210F9A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605" y="1093454"/>
            <a:ext cx="1164822" cy="1050966"/>
          </a:xfrm>
          <a:prstGeom prst="rect">
            <a:avLst/>
          </a:prstGeom>
        </p:spPr>
      </p:pic>
      <p:pic>
        <p:nvPicPr>
          <p:cNvPr id="23" name="صورة 14">
            <a:extLst>
              <a:ext uri="{FF2B5EF4-FFF2-40B4-BE49-F238E27FC236}">
                <a16:creationId xmlns:a16="http://schemas.microsoft.com/office/drawing/2014/main" id="{8E7F74CE-DF03-24EA-8F06-058C46B205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036" y="3012247"/>
            <a:ext cx="690925" cy="8289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4128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12">
            <a:extLst>
              <a:ext uri="{FF2B5EF4-FFF2-40B4-BE49-F238E27FC236}">
                <a16:creationId xmlns:a16="http://schemas.microsoft.com/office/drawing/2014/main" id="{EFFB69BB-3970-ADD1-AF31-43DD95CE37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236" y="739366"/>
            <a:ext cx="7793527" cy="53792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4BBD0328-C209-0C7E-BA86-6629AB1E0AAB}"/>
              </a:ext>
            </a:extLst>
          </p:cNvPr>
          <p:cNvSpPr txBox="1"/>
          <p:nvPr/>
        </p:nvSpPr>
        <p:spPr>
          <a:xfrm>
            <a:off x="3721980" y="2552384"/>
            <a:ext cx="4388416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1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ar-SA" sz="9600" b="1" i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الفقه</a:t>
            </a:r>
            <a:endParaRPr lang="ar-SA" sz="9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940272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عنصر نائب للمحتوى 4">
            <a:extLst>
              <a:ext uri="{FF2B5EF4-FFF2-40B4-BE49-F238E27FC236}">
                <a16:creationId xmlns:a16="http://schemas.microsoft.com/office/drawing/2014/main" id="{4CBFD9DC-01EA-D339-ED33-36EC2082048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97812412"/>
              </p:ext>
            </p:extLst>
          </p:nvPr>
        </p:nvGraphicFramePr>
        <p:xfrm>
          <a:off x="3520793" y="316714"/>
          <a:ext cx="8486869" cy="1028155"/>
        </p:xfrm>
        <a:graphic>
          <a:graphicData uri="http://schemas.openxmlformats.org/drawingml/2006/table">
            <a:tbl>
              <a:tblPr rtl="1" firstRow="1" bandRow="1">
                <a:tableStyleId>{C4B1156A-380E-4F78-BDF5-A606A8083BF9}</a:tableStyleId>
              </a:tblPr>
              <a:tblGrid>
                <a:gridCol w="1610640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902831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535797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4437601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377162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الصف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المادة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نوع النشاط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موضوع الدرس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650993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الأول متوسط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فقه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التصنيف</a:t>
                      </a:r>
                    </a:p>
                    <a:p>
                      <a:pPr algn="ctr" rtl="1"/>
                      <a:r>
                        <a:rPr lang="ar-SA" b="1" dirty="0"/>
                        <a:t>التحليل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صلاة التطوع (١-٢)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pic>
        <p:nvPicPr>
          <p:cNvPr id="7" name="صورة 6">
            <a:extLst>
              <a:ext uri="{FF2B5EF4-FFF2-40B4-BE49-F238E27FC236}">
                <a16:creationId xmlns:a16="http://schemas.microsoft.com/office/drawing/2014/main" id="{3739446E-AD04-4FE3-E5F8-775B851CFD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169" y="107446"/>
            <a:ext cx="2042058" cy="1237423"/>
          </a:xfrm>
          <a:prstGeom prst="rect">
            <a:avLst/>
          </a:prstGeom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D7FD9DAB-DB8D-14C8-87D7-CF72532CBC9E}"/>
              </a:ext>
            </a:extLst>
          </p:cNvPr>
          <p:cNvSpPr/>
          <p:nvPr/>
        </p:nvSpPr>
        <p:spPr>
          <a:xfrm>
            <a:off x="6373544" y="1390380"/>
            <a:ext cx="5299141" cy="429215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2000" b="1" dirty="0">
                <a:solidFill>
                  <a:schemeClr val="tx1"/>
                </a:solidFill>
              </a:rPr>
              <a:t>- حللي صلوات التطوع حسب المطلوب :</a:t>
            </a:r>
          </a:p>
        </p:txBody>
      </p:sp>
      <p:graphicFrame>
        <p:nvGraphicFramePr>
          <p:cNvPr id="10" name="جدول 10">
            <a:extLst>
              <a:ext uri="{FF2B5EF4-FFF2-40B4-BE49-F238E27FC236}">
                <a16:creationId xmlns:a16="http://schemas.microsoft.com/office/drawing/2014/main" id="{B6B607FB-DBFF-0F1F-70EA-32038AF504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8737579"/>
              </p:ext>
            </p:extLst>
          </p:nvPr>
        </p:nvGraphicFramePr>
        <p:xfrm>
          <a:off x="553268" y="1938370"/>
          <a:ext cx="11295458" cy="4602915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2875183">
                  <a:extLst>
                    <a:ext uri="{9D8B030D-6E8A-4147-A177-3AD203B41FA5}">
                      <a16:colId xmlns:a16="http://schemas.microsoft.com/office/drawing/2014/main" val="3919206506"/>
                    </a:ext>
                  </a:extLst>
                </a:gridCol>
                <a:gridCol w="2662035">
                  <a:extLst>
                    <a:ext uri="{9D8B030D-6E8A-4147-A177-3AD203B41FA5}">
                      <a16:colId xmlns:a16="http://schemas.microsoft.com/office/drawing/2014/main" val="2734642227"/>
                    </a:ext>
                  </a:extLst>
                </a:gridCol>
                <a:gridCol w="2545853">
                  <a:extLst>
                    <a:ext uri="{9D8B030D-6E8A-4147-A177-3AD203B41FA5}">
                      <a16:colId xmlns:a16="http://schemas.microsoft.com/office/drawing/2014/main" val="313666658"/>
                    </a:ext>
                  </a:extLst>
                </a:gridCol>
                <a:gridCol w="1507753">
                  <a:extLst>
                    <a:ext uri="{9D8B030D-6E8A-4147-A177-3AD203B41FA5}">
                      <a16:colId xmlns:a16="http://schemas.microsoft.com/office/drawing/2014/main" val="4143453695"/>
                    </a:ext>
                  </a:extLst>
                </a:gridCol>
                <a:gridCol w="1704634">
                  <a:extLst>
                    <a:ext uri="{9D8B030D-6E8A-4147-A177-3AD203B41FA5}">
                      <a16:colId xmlns:a16="http://schemas.microsoft.com/office/drawing/2014/main" val="1178895311"/>
                    </a:ext>
                  </a:extLst>
                </a:gridCol>
              </a:tblGrid>
              <a:tr h="511435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صلاة التطوع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نوعها (مقيد بوقت /سبب 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عدد ركعاتها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و قتها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فضلها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1016646"/>
                  </a:ext>
                </a:extLst>
              </a:tr>
              <a:tr h="511435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السنن الرواتب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2377167"/>
                  </a:ext>
                </a:extLst>
              </a:tr>
              <a:tr h="511435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صلاة الوتر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7960443"/>
                  </a:ext>
                </a:extLst>
              </a:tr>
              <a:tr h="511435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صلاة الضحى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2733048"/>
                  </a:ext>
                </a:extLst>
              </a:tr>
              <a:tr h="511435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صلاة التروايح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4969601"/>
                  </a:ext>
                </a:extLst>
              </a:tr>
              <a:tr h="511435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صلاة الاستخارة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3697580"/>
                  </a:ext>
                </a:extLst>
              </a:tr>
              <a:tr h="511435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تحية المسجد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8042481"/>
                  </a:ext>
                </a:extLst>
              </a:tr>
              <a:tr h="511435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سجود التلاوة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4299865"/>
                  </a:ext>
                </a:extLst>
              </a:tr>
              <a:tr h="511435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سجود الشكر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8375233"/>
                  </a:ext>
                </a:extLst>
              </a:tr>
            </a:tbl>
          </a:graphicData>
        </a:graphic>
      </p:graphicFrame>
      <p:pic>
        <p:nvPicPr>
          <p:cNvPr id="12" name="صورة 7">
            <a:extLst>
              <a:ext uri="{FF2B5EF4-FFF2-40B4-BE49-F238E27FC236}">
                <a16:creationId xmlns:a16="http://schemas.microsoft.com/office/drawing/2014/main" id="{A52F400B-5CB1-A50F-768D-5156C0E7A1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288" y="781560"/>
            <a:ext cx="1164822" cy="1050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826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4">
            <a:extLst>
              <a:ext uri="{FF2B5EF4-FFF2-40B4-BE49-F238E27FC236}">
                <a16:creationId xmlns:a16="http://schemas.microsoft.com/office/drawing/2014/main" id="{E5A47CB3-3E7A-D94B-A633-EC902421C4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701" y="2744334"/>
            <a:ext cx="8122297" cy="3819872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BF060513-35C9-3E40-820D-B61696C2612E}"/>
              </a:ext>
            </a:extLst>
          </p:cNvPr>
          <p:cNvSpPr txBox="1"/>
          <p:nvPr/>
        </p:nvSpPr>
        <p:spPr>
          <a:xfrm>
            <a:off x="2696423" y="1938195"/>
            <a:ext cx="862005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600" b="1" dirty="0"/>
              <a:t>-حددي على الرسم التالي .. أوقات النهي عن الصلاة؟</a:t>
            </a:r>
          </a:p>
        </p:txBody>
      </p:sp>
      <p:pic>
        <p:nvPicPr>
          <p:cNvPr id="6" name="صورة 6">
            <a:extLst>
              <a:ext uri="{FF2B5EF4-FFF2-40B4-BE49-F238E27FC236}">
                <a16:creationId xmlns:a16="http://schemas.microsoft.com/office/drawing/2014/main" id="{E40593B4-671F-D44C-8526-12CA10E1F9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76" y="2861407"/>
            <a:ext cx="1282493" cy="12824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صورة 9">
            <a:extLst>
              <a:ext uri="{FF2B5EF4-FFF2-40B4-BE49-F238E27FC236}">
                <a16:creationId xmlns:a16="http://schemas.microsoft.com/office/drawing/2014/main" id="{7491EA58-8E53-084F-92F2-E3F0F8A662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757" y="4830308"/>
            <a:ext cx="1020801" cy="102080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A4C7C17B-EC0A-6A43-8E8E-3C0B94CA34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170" y="4830309"/>
            <a:ext cx="1020801" cy="102080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4C52325F-A3D6-D449-B339-76F0A4E951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483" y="4632082"/>
            <a:ext cx="1064788" cy="106478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aphicFrame>
        <p:nvGraphicFramePr>
          <p:cNvPr id="3" name="عنصر نائب للمحتوى 4">
            <a:extLst>
              <a:ext uri="{FF2B5EF4-FFF2-40B4-BE49-F238E27FC236}">
                <a16:creationId xmlns:a16="http://schemas.microsoft.com/office/drawing/2014/main" id="{058C3581-25F6-B8A3-BBD2-57D3B4340ED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12911074"/>
              </p:ext>
            </p:extLst>
          </p:nvPr>
        </p:nvGraphicFramePr>
        <p:xfrm>
          <a:off x="3295129" y="668851"/>
          <a:ext cx="8486869" cy="1028155"/>
        </p:xfrm>
        <a:graphic>
          <a:graphicData uri="http://schemas.openxmlformats.org/drawingml/2006/table">
            <a:tbl>
              <a:tblPr rtl="1" firstRow="1" bandRow="1">
                <a:tableStyleId>{C4B1156A-380E-4F78-BDF5-A606A8083BF9}</a:tableStyleId>
              </a:tblPr>
              <a:tblGrid>
                <a:gridCol w="1610640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902831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535797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4437601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377162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الصف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المادة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نوع النشاط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موضوع الدرس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650993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الأول متوسط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فقه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مهارات تفكير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أوقات النهي عن الصلاة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pic>
        <p:nvPicPr>
          <p:cNvPr id="10" name="صورة 9">
            <a:extLst>
              <a:ext uri="{FF2B5EF4-FFF2-40B4-BE49-F238E27FC236}">
                <a16:creationId xmlns:a16="http://schemas.microsoft.com/office/drawing/2014/main" id="{1018984E-555B-5F71-25C7-98A05ACC2A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23" y="458857"/>
            <a:ext cx="2042058" cy="1237423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8FE64535-27FE-38C4-E07B-90B64514F36A}"/>
              </a:ext>
            </a:extLst>
          </p:cNvPr>
          <p:cNvSpPr/>
          <p:nvPr/>
        </p:nvSpPr>
        <p:spPr>
          <a:xfrm>
            <a:off x="330668" y="3996593"/>
            <a:ext cx="2881718" cy="268823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-ماهي الصلوات التي يجوز صلاتها في هذه الأوقات ؟</a:t>
            </a: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</p:txBody>
      </p:sp>
      <p:pic>
        <p:nvPicPr>
          <p:cNvPr id="17" name="صورة 7">
            <a:extLst>
              <a:ext uri="{FF2B5EF4-FFF2-40B4-BE49-F238E27FC236}">
                <a16:creationId xmlns:a16="http://schemas.microsoft.com/office/drawing/2014/main" id="{5D269288-F48E-E6B5-66AF-FF15DBF1DE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959" y="2668746"/>
            <a:ext cx="1164822" cy="1050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757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4">
            <a:extLst>
              <a:ext uri="{FF2B5EF4-FFF2-40B4-BE49-F238E27FC236}">
                <a16:creationId xmlns:a16="http://schemas.microsoft.com/office/drawing/2014/main" id="{21F0E971-496A-7B4E-8497-A0A8A5EDF4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67" y="1961332"/>
            <a:ext cx="2678428" cy="1517965"/>
          </a:xfrm>
          <a:prstGeom prst="rect">
            <a:avLst/>
          </a:prstGeom>
        </p:spPr>
      </p:pic>
      <p:sp>
        <p:nvSpPr>
          <p:cNvPr id="5" name="شكل بيضاوي 4">
            <a:extLst>
              <a:ext uri="{FF2B5EF4-FFF2-40B4-BE49-F238E27FC236}">
                <a16:creationId xmlns:a16="http://schemas.microsoft.com/office/drawing/2014/main" id="{52007AA4-0592-AA48-A8C9-56D6B6C65E1A}"/>
              </a:ext>
            </a:extLst>
          </p:cNvPr>
          <p:cNvSpPr/>
          <p:nvPr/>
        </p:nvSpPr>
        <p:spPr>
          <a:xfrm>
            <a:off x="9165236" y="1961332"/>
            <a:ext cx="2234697" cy="146766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صنفي ثم حاكي الأمثلة 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FBEADE06-454B-904F-BA1E-FD500F4499F5}"/>
              </a:ext>
            </a:extLst>
          </p:cNvPr>
          <p:cNvSpPr txBox="1"/>
          <p:nvPr/>
        </p:nvSpPr>
        <p:spPr>
          <a:xfrm>
            <a:off x="3192355" y="1228897"/>
            <a:ext cx="5529152" cy="2677656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marL="285750" indent="-285750" algn="r">
              <a:buFontTx/>
              <a:buChar char="-"/>
            </a:pPr>
            <a:r>
              <a:rPr lang="ar-SA" sz="2800" b="1" dirty="0"/>
              <a:t>١- الخوف من السباع </a:t>
            </a:r>
          </a:p>
          <a:p>
            <a:pPr marL="285750" indent="-285750" algn="r">
              <a:buFontTx/>
              <a:buChar char="-"/>
            </a:pPr>
            <a:r>
              <a:rPr lang="ar-SA" sz="2800" b="1" dirty="0"/>
              <a:t>٢- الخوف من معبودات المشركين </a:t>
            </a:r>
          </a:p>
          <a:p>
            <a:pPr marL="285750" indent="-285750" algn="r">
              <a:buFontTx/>
              <a:buChar char="-"/>
            </a:pPr>
            <a:r>
              <a:rPr lang="ar-SA" sz="2800" b="1" dirty="0"/>
              <a:t>٣-الخوف من ترك الواجبات الدينية .</a:t>
            </a:r>
          </a:p>
          <a:p>
            <a:pPr marL="285750" indent="-285750" algn="r">
              <a:buFontTx/>
              <a:buChar char="-"/>
            </a:pPr>
            <a:r>
              <a:rPr lang="ar-SA" sz="2800" b="1" dirty="0"/>
              <a:t>٤-الكذب في الشهادة للخوف من شخص ما </a:t>
            </a:r>
          </a:p>
          <a:p>
            <a:pPr marL="285750" indent="-285750" algn="r">
              <a:buFontTx/>
              <a:buChar char="-"/>
            </a:pPr>
            <a:r>
              <a:rPr lang="ar-SA" sz="2800" b="1" dirty="0"/>
              <a:t>٥-الخوف من النار ومن عذاب الله </a:t>
            </a:r>
          </a:p>
          <a:p>
            <a:pPr marL="285750" indent="-285750" algn="r">
              <a:buFontTx/>
              <a:buChar char="-"/>
            </a:pPr>
            <a:r>
              <a:rPr lang="ar-SA" sz="2800" b="1" dirty="0"/>
              <a:t>٦-الخوف من الظلام .</a:t>
            </a:r>
          </a:p>
        </p:txBody>
      </p:sp>
      <p:graphicFrame>
        <p:nvGraphicFramePr>
          <p:cNvPr id="7" name="جدول 7">
            <a:extLst>
              <a:ext uri="{FF2B5EF4-FFF2-40B4-BE49-F238E27FC236}">
                <a16:creationId xmlns:a16="http://schemas.microsoft.com/office/drawing/2014/main" id="{DAAD3AF5-FD96-294F-AAA3-CFA01CC913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9564456"/>
              </p:ext>
            </p:extLst>
          </p:nvPr>
        </p:nvGraphicFramePr>
        <p:xfrm>
          <a:off x="707177" y="3932367"/>
          <a:ext cx="11055788" cy="2499346"/>
        </p:xfrm>
        <a:graphic>
          <a:graphicData uri="http://schemas.openxmlformats.org/drawingml/2006/table">
            <a:tbl>
              <a:tblPr rtl="1" firstRow="1" bandRow="1">
                <a:tableStyleId>{93296810-A885-4BE3-A3E7-6D5BEEA58F35}</a:tableStyleId>
              </a:tblPr>
              <a:tblGrid>
                <a:gridCol w="2763947">
                  <a:extLst>
                    <a:ext uri="{9D8B030D-6E8A-4147-A177-3AD203B41FA5}">
                      <a16:colId xmlns:a16="http://schemas.microsoft.com/office/drawing/2014/main" val="1764134833"/>
                    </a:ext>
                  </a:extLst>
                </a:gridCol>
                <a:gridCol w="2763947">
                  <a:extLst>
                    <a:ext uri="{9D8B030D-6E8A-4147-A177-3AD203B41FA5}">
                      <a16:colId xmlns:a16="http://schemas.microsoft.com/office/drawing/2014/main" val="561994887"/>
                    </a:ext>
                  </a:extLst>
                </a:gridCol>
                <a:gridCol w="2763947">
                  <a:extLst>
                    <a:ext uri="{9D8B030D-6E8A-4147-A177-3AD203B41FA5}">
                      <a16:colId xmlns:a16="http://schemas.microsoft.com/office/drawing/2014/main" val="4047970230"/>
                    </a:ext>
                  </a:extLst>
                </a:gridCol>
                <a:gridCol w="2763947">
                  <a:extLst>
                    <a:ext uri="{9D8B030D-6E8A-4147-A177-3AD203B41FA5}">
                      <a16:colId xmlns:a16="http://schemas.microsoft.com/office/drawing/2014/main" val="720122364"/>
                    </a:ext>
                  </a:extLst>
                </a:gridCol>
              </a:tblGrid>
              <a:tr h="1249673">
                <a:tc>
                  <a:txBody>
                    <a:bodyPr/>
                    <a:lstStyle/>
                    <a:p>
                      <a:pPr rtl="1"/>
                      <a:r>
                        <a:rPr lang="ar-SA" sz="3200" dirty="0"/>
                        <a:t>الخوف المحمود</a:t>
                      </a:r>
                      <a:endParaRPr lang="ar-SA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3200" dirty="0"/>
                        <a:t>الخوف الشركي</a:t>
                      </a:r>
                      <a:endParaRPr lang="ar-SA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3200" dirty="0"/>
                        <a:t>الخوف المحرم</a:t>
                      </a:r>
                      <a:endParaRPr lang="ar-SA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3200" dirty="0"/>
                        <a:t>الخوف الطبيعي </a:t>
                      </a:r>
                      <a:endParaRPr lang="ar-SA" sz="3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1796353"/>
                  </a:ext>
                </a:extLst>
              </a:tr>
              <a:tr h="1249673">
                <a:tc>
                  <a:txBody>
                    <a:bodyPr/>
                    <a:lstStyle/>
                    <a:p>
                      <a:pPr rtl="1"/>
                      <a:endParaRPr lang="ar-SA" sz="32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32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32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3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2302312"/>
                  </a:ext>
                </a:extLst>
              </a:tr>
            </a:tbl>
          </a:graphicData>
        </a:graphic>
      </p:graphicFrame>
      <p:graphicFrame>
        <p:nvGraphicFramePr>
          <p:cNvPr id="3" name="جدول 5">
            <a:extLst>
              <a:ext uri="{FF2B5EF4-FFF2-40B4-BE49-F238E27FC236}">
                <a16:creationId xmlns:a16="http://schemas.microsoft.com/office/drawing/2014/main" id="{D3F11C2A-D1B4-1B7D-1A08-34CDCCF51B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813407"/>
              </p:ext>
            </p:extLst>
          </p:nvPr>
        </p:nvGraphicFramePr>
        <p:xfrm>
          <a:off x="2909228" y="241844"/>
          <a:ext cx="8809980" cy="1028155"/>
        </p:xfrm>
        <a:graphic>
          <a:graphicData uri="http://schemas.openxmlformats.org/drawingml/2006/table">
            <a:tbl>
              <a:tblPr rtl="1" firstRow="1" bandRow="1">
                <a:tableStyleId>{C4B1156A-380E-4F78-BDF5-A606A8083BF9}</a:tableStyleId>
              </a:tblPr>
              <a:tblGrid>
                <a:gridCol w="1671960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937204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594268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4606548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377162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الصف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المادة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نوع النشاط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موضوع الدرس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650993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الأول متوسط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توحيد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التصنيف</a:t>
                      </a:r>
                    </a:p>
                    <a:p>
                      <a:pPr algn="ctr" rtl="1"/>
                      <a:r>
                        <a:rPr lang="ar-SA" b="1" dirty="0"/>
                        <a:t>إصدار حكم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عبادة الخوف و الرجاء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pic>
        <p:nvPicPr>
          <p:cNvPr id="10" name="صورة 13">
            <a:extLst>
              <a:ext uri="{FF2B5EF4-FFF2-40B4-BE49-F238E27FC236}">
                <a16:creationId xmlns:a16="http://schemas.microsoft.com/office/drawing/2014/main" id="{358F66CF-2999-C817-81C3-403C03613B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70" y="241844"/>
            <a:ext cx="2042058" cy="1237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699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2">
            <a:extLst>
              <a:ext uri="{FF2B5EF4-FFF2-40B4-BE49-F238E27FC236}">
                <a16:creationId xmlns:a16="http://schemas.microsoft.com/office/drawing/2014/main" id="{0C884C2B-2572-9444-A7CA-B9FB55B152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732" y="1807424"/>
            <a:ext cx="1355505" cy="16215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صورة 3">
            <a:extLst>
              <a:ext uri="{FF2B5EF4-FFF2-40B4-BE49-F238E27FC236}">
                <a16:creationId xmlns:a16="http://schemas.microsoft.com/office/drawing/2014/main" id="{AE9DBDEF-1461-454D-98AC-7CD05DB69C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76"/>
          <a:stretch/>
        </p:blipFill>
        <p:spPr>
          <a:xfrm>
            <a:off x="8961546" y="2668613"/>
            <a:ext cx="1598881" cy="15785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صورة 4">
            <a:extLst>
              <a:ext uri="{FF2B5EF4-FFF2-40B4-BE49-F238E27FC236}">
                <a16:creationId xmlns:a16="http://schemas.microsoft.com/office/drawing/2014/main" id="{006F7625-6AB3-E54C-B53E-E04DEBDE15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992" y="1691838"/>
            <a:ext cx="1712249" cy="17660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3FC5073B-BE2F-EC42-A96D-55CFA25698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658" y="2639720"/>
            <a:ext cx="1615849" cy="16363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صورة 7">
            <a:extLst>
              <a:ext uri="{FF2B5EF4-FFF2-40B4-BE49-F238E27FC236}">
                <a16:creationId xmlns:a16="http://schemas.microsoft.com/office/drawing/2014/main" id="{069AC46B-CC43-994D-803F-BBBA7B445F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081" y="1691838"/>
            <a:ext cx="1724261" cy="10750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صورة 8">
            <a:extLst>
              <a:ext uri="{FF2B5EF4-FFF2-40B4-BE49-F238E27FC236}">
                <a16:creationId xmlns:a16="http://schemas.microsoft.com/office/drawing/2014/main" id="{AB38F4AC-099E-1249-B532-B8081556261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6" r="19443"/>
          <a:stretch/>
        </p:blipFill>
        <p:spPr>
          <a:xfrm>
            <a:off x="1849426" y="2766895"/>
            <a:ext cx="1582339" cy="17190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صورة 10">
            <a:extLst>
              <a:ext uri="{FF2B5EF4-FFF2-40B4-BE49-F238E27FC236}">
                <a16:creationId xmlns:a16="http://schemas.microsoft.com/office/drawing/2014/main" id="{8B519128-47BA-EE4E-AF15-AB80B205ED4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2" t="16282" r="5566" b="13083"/>
          <a:stretch/>
        </p:blipFill>
        <p:spPr>
          <a:xfrm>
            <a:off x="258742" y="1691838"/>
            <a:ext cx="1472199" cy="16215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C0EF7EE7-2B29-5444-992B-5691E80DFBD5}"/>
              </a:ext>
            </a:extLst>
          </p:cNvPr>
          <p:cNvSpPr/>
          <p:nvPr/>
        </p:nvSpPr>
        <p:spPr>
          <a:xfrm>
            <a:off x="10648447" y="1068812"/>
            <a:ext cx="1513939" cy="62302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صلاة الاستسقاء</a:t>
            </a:r>
          </a:p>
        </p:txBody>
      </p:sp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8971AC7E-55BE-AE48-9114-D2B3863CC3E1}"/>
              </a:ext>
            </a:extLst>
          </p:cNvPr>
          <p:cNvSpPr/>
          <p:nvPr/>
        </p:nvSpPr>
        <p:spPr>
          <a:xfrm>
            <a:off x="9004016" y="1848401"/>
            <a:ext cx="1513939" cy="726464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2400" b="1" dirty="0">
                <a:solidFill>
                  <a:schemeClr val="tx1"/>
                </a:solidFill>
              </a:rPr>
              <a:t>صلاة </a:t>
            </a:r>
          </a:p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الكسوف</a:t>
            </a:r>
          </a:p>
        </p:txBody>
      </p:sp>
      <p:sp>
        <p:nvSpPr>
          <p:cNvPr id="20" name="مستطيل: زوايا مستديرة 19">
            <a:extLst>
              <a:ext uri="{FF2B5EF4-FFF2-40B4-BE49-F238E27FC236}">
                <a16:creationId xmlns:a16="http://schemas.microsoft.com/office/drawing/2014/main" id="{FB7032B2-D36B-064E-A2CE-76A41C686D87}"/>
              </a:ext>
            </a:extLst>
          </p:cNvPr>
          <p:cNvSpPr/>
          <p:nvPr/>
        </p:nvSpPr>
        <p:spPr>
          <a:xfrm>
            <a:off x="7200925" y="869118"/>
            <a:ext cx="1513939" cy="72646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2400" b="1" dirty="0">
                <a:solidFill>
                  <a:schemeClr val="tx1"/>
                </a:solidFill>
              </a:rPr>
              <a:t>صلاة </a:t>
            </a:r>
          </a:p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الجماعة</a:t>
            </a:r>
          </a:p>
        </p:txBody>
      </p:sp>
      <p:sp>
        <p:nvSpPr>
          <p:cNvPr id="22" name="مستطيل: زوايا مستديرة 21">
            <a:extLst>
              <a:ext uri="{FF2B5EF4-FFF2-40B4-BE49-F238E27FC236}">
                <a16:creationId xmlns:a16="http://schemas.microsoft.com/office/drawing/2014/main" id="{5A463CDE-F451-274C-8EA7-24D2E2EBD02A}"/>
              </a:ext>
            </a:extLst>
          </p:cNvPr>
          <p:cNvSpPr/>
          <p:nvPr/>
        </p:nvSpPr>
        <p:spPr>
          <a:xfrm>
            <a:off x="5420277" y="1776162"/>
            <a:ext cx="1513939" cy="72646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2400" b="1" dirty="0">
                <a:solidFill>
                  <a:schemeClr val="tx1"/>
                </a:solidFill>
              </a:rPr>
              <a:t>صلاة </a:t>
            </a:r>
          </a:p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المسافر</a:t>
            </a:r>
          </a:p>
        </p:txBody>
      </p:sp>
      <p:sp>
        <p:nvSpPr>
          <p:cNvPr id="24" name="مستطيل: زوايا مستديرة 23">
            <a:extLst>
              <a:ext uri="{FF2B5EF4-FFF2-40B4-BE49-F238E27FC236}">
                <a16:creationId xmlns:a16="http://schemas.microsoft.com/office/drawing/2014/main" id="{CBA061F3-0623-2A4E-B632-1A6454F4A336}"/>
              </a:ext>
            </a:extLst>
          </p:cNvPr>
          <p:cNvSpPr/>
          <p:nvPr/>
        </p:nvSpPr>
        <p:spPr>
          <a:xfrm>
            <a:off x="3648241" y="869118"/>
            <a:ext cx="1513939" cy="72646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2400" b="1" dirty="0">
                <a:solidFill>
                  <a:schemeClr val="tx1"/>
                </a:solidFill>
              </a:rPr>
              <a:t>صلاة </a:t>
            </a:r>
          </a:p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الجمعة</a:t>
            </a:r>
          </a:p>
        </p:txBody>
      </p:sp>
      <p:sp>
        <p:nvSpPr>
          <p:cNvPr id="26" name="مستطيل: زوايا مستديرة 25">
            <a:extLst>
              <a:ext uri="{FF2B5EF4-FFF2-40B4-BE49-F238E27FC236}">
                <a16:creationId xmlns:a16="http://schemas.microsoft.com/office/drawing/2014/main" id="{ED676106-5FA2-C540-9909-80C06325ED43}"/>
              </a:ext>
            </a:extLst>
          </p:cNvPr>
          <p:cNvSpPr/>
          <p:nvPr/>
        </p:nvSpPr>
        <p:spPr>
          <a:xfrm>
            <a:off x="1892837" y="1803931"/>
            <a:ext cx="1513939" cy="814281"/>
          </a:xfrm>
          <a:prstGeom prst="roundRect">
            <a:avLst/>
          </a:prstGeom>
          <a:solidFill>
            <a:srgbClr val="DB71E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2400" b="1" dirty="0">
                <a:solidFill>
                  <a:schemeClr val="tx1"/>
                </a:solidFill>
              </a:rPr>
              <a:t>صلاة </a:t>
            </a:r>
          </a:p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العيدين</a:t>
            </a:r>
          </a:p>
        </p:txBody>
      </p:sp>
      <p:sp>
        <p:nvSpPr>
          <p:cNvPr id="28" name="مستطيل: زوايا مستديرة 27">
            <a:extLst>
              <a:ext uri="{FF2B5EF4-FFF2-40B4-BE49-F238E27FC236}">
                <a16:creationId xmlns:a16="http://schemas.microsoft.com/office/drawing/2014/main" id="{F04349E4-CD0E-984E-83AC-CE51038068C9}"/>
              </a:ext>
            </a:extLst>
          </p:cNvPr>
          <p:cNvSpPr/>
          <p:nvPr/>
        </p:nvSpPr>
        <p:spPr>
          <a:xfrm>
            <a:off x="258742" y="781301"/>
            <a:ext cx="1513939" cy="81428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2400" b="1" dirty="0">
                <a:solidFill>
                  <a:schemeClr val="tx1"/>
                </a:solidFill>
              </a:rPr>
              <a:t>صلاة </a:t>
            </a:r>
          </a:p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الميت </a:t>
            </a:r>
          </a:p>
        </p:txBody>
      </p:sp>
      <p:sp>
        <p:nvSpPr>
          <p:cNvPr id="29" name="مستطيل 28">
            <a:extLst>
              <a:ext uri="{FF2B5EF4-FFF2-40B4-BE49-F238E27FC236}">
                <a16:creationId xmlns:a16="http://schemas.microsoft.com/office/drawing/2014/main" id="{D81780A9-E8F0-0549-987B-2F403F709B29}"/>
              </a:ext>
            </a:extLst>
          </p:cNvPr>
          <p:cNvSpPr/>
          <p:nvPr/>
        </p:nvSpPr>
        <p:spPr>
          <a:xfrm>
            <a:off x="10648447" y="3556937"/>
            <a:ext cx="1513939" cy="31451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- ركعتان </a:t>
            </a:r>
          </a:p>
          <a:p>
            <a:pPr algn="ctr"/>
            <a:r>
              <a:rPr lang="ar-SA" sz="2000" b="1" dirty="0">
                <a:solidFill>
                  <a:schemeClr val="tx1"/>
                </a:solidFill>
              </a:rPr>
              <a:t>في الأولى سبع تكبيرات ، والثانية ست تكبيرات .</a:t>
            </a:r>
          </a:p>
          <a:p>
            <a:pPr marL="342900" indent="-342900" algn="ctr">
              <a:buFontTx/>
              <a:buChar char="-"/>
            </a:pPr>
            <a:r>
              <a:rPr lang="ar-SA" sz="2000" b="1" dirty="0">
                <a:solidFill>
                  <a:schemeClr val="tx1"/>
                </a:solidFill>
              </a:rPr>
              <a:t>يسن فيها قلب الرداء تفاؤلا بتغير الحال.</a:t>
            </a:r>
          </a:p>
          <a:p>
            <a:pPr marL="342900" indent="-342900" algn="ctr">
              <a:buFontTx/>
              <a:buChar char="-"/>
            </a:pPr>
            <a:r>
              <a:rPr lang="ar-SA" sz="2000" b="1" dirty="0">
                <a:solidFill>
                  <a:schemeClr val="tx1"/>
                </a:solidFill>
              </a:rPr>
              <a:t>سنة مؤكدة.</a:t>
            </a:r>
          </a:p>
        </p:txBody>
      </p:sp>
      <p:sp>
        <p:nvSpPr>
          <p:cNvPr id="31" name="مستطيل 30">
            <a:extLst>
              <a:ext uri="{FF2B5EF4-FFF2-40B4-BE49-F238E27FC236}">
                <a16:creationId xmlns:a16="http://schemas.microsoft.com/office/drawing/2014/main" id="{77FE1245-BEBC-974F-8466-8A5615B14472}"/>
              </a:ext>
            </a:extLst>
          </p:cNvPr>
          <p:cNvSpPr/>
          <p:nvPr/>
        </p:nvSpPr>
        <p:spPr>
          <a:xfrm>
            <a:off x="9046488" y="4350421"/>
            <a:ext cx="1513939" cy="214381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- ركعتان </a:t>
            </a:r>
          </a:p>
          <a:p>
            <a:pPr algn="ctr"/>
            <a:r>
              <a:rPr lang="ar-SA" sz="2000" b="1" dirty="0">
                <a:solidFill>
                  <a:schemeClr val="tx1"/>
                </a:solidFill>
              </a:rPr>
              <a:t>في كل ركعة ركوعان .</a:t>
            </a:r>
          </a:p>
          <a:p>
            <a:pPr marL="342900" indent="-342900" algn="ctr">
              <a:buFontTx/>
              <a:buChar char="-"/>
            </a:pPr>
            <a:r>
              <a:rPr lang="ar-SA" sz="2000" b="1" dirty="0">
                <a:solidFill>
                  <a:schemeClr val="tx1"/>
                </a:solidFill>
              </a:rPr>
              <a:t>يسن فيها الإطالة..</a:t>
            </a:r>
          </a:p>
          <a:p>
            <a:pPr marL="342900" indent="-342900" algn="ctr">
              <a:buFontTx/>
              <a:buChar char="-"/>
            </a:pPr>
            <a:r>
              <a:rPr lang="ar-SA" sz="2000" b="1" dirty="0">
                <a:solidFill>
                  <a:schemeClr val="tx1"/>
                </a:solidFill>
              </a:rPr>
              <a:t>سنة مؤكدة.</a:t>
            </a:r>
          </a:p>
        </p:txBody>
      </p:sp>
      <p:sp>
        <p:nvSpPr>
          <p:cNvPr id="33" name="مستطيل 32">
            <a:extLst>
              <a:ext uri="{FF2B5EF4-FFF2-40B4-BE49-F238E27FC236}">
                <a16:creationId xmlns:a16="http://schemas.microsoft.com/office/drawing/2014/main" id="{94FAFFA9-9B8D-8741-BB46-F901C2781962}"/>
              </a:ext>
            </a:extLst>
          </p:cNvPr>
          <p:cNvSpPr/>
          <p:nvPr/>
        </p:nvSpPr>
        <p:spPr>
          <a:xfrm>
            <a:off x="7221057" y="3604802"/>
            <a:ext cx="1513939" cy="30972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342900" indent="-342900" algn="ctr">
              <a:buFontTx/>
              <a:buChar char="-"/>
            </a:pPr>
            <a:r>
              <a:rPr lang="ar-SA" sz="2000" b="1" dirty="0">
                <a:solidFill>
                  <a:schemeClr val="tx1"/>
                </a:solidFill>
              </a:rPr>
              <a:t>واجبة على كل مسلم بالغ عاقل .</a:t>
            </a:r>
          </a:p>
          <a:p>
            <a:pPr marL="342900" indent="-342900" algn="ctr">
              <a:buFontTx/>
              <a:buChar char="-"/>
            </a:pPr>
            <a:endParaRPr lang="ar-SA" sz="2000" b="1" dirty="0">
              <a:solidFill>
                <a:schemeClr val="tx1"/>
              </a:solidFill>
            </a:endParaRPr>
          </a:p>
          <a:p>
            <a:pPr marL="342900" indent="-342900" algn="ctr">
              <a:buFontTx/>
              <a:buChar char="-"/>
            </a:pPr>
            <a:r>
              <a:rPr lang="ar-SA" sz="2000" b="1" dirty="0">
                <a:solidFill>
                  <a:schemeClr val="tx1"/>
                </a:solidFill>
              </a:rPr>
              <a:t>تفضل صلاة الفرد بسبع وعشرين درجة.</a:t>
            </a:r>
          </a:p>
          <a:p>
            <a:pPr marL="342900" indent="-342900" algn="ctr">
              <a:buFontTx/>
              <a:buChar char="-"/>
            </a:pPr>
            <a:r>
              <a:rPr lang="ar-SA" sz="2000" b="1" dirty="0">
                <a:solidFill>
                  <a:schemeClr val="tx1"/>
                </a:solidFill>
              </a:rPr>
              <a:t>تدرك بإدرك ركعة.</a:t>
            </a:r>
          </a:p>
        </p:txBody>
      </p:sp>
      <p:sp>
        <p:nvSpPr>
          <p:cNvPr id="35" name="مستطيل 34">
            <a:extLst>
              <a:ext uri="{FF2B5EF4-FFF2-40B4-BE49-F238E27FC236}">
                <a16:creationId xmlns:a16="http://schemas.microsoft.com/office/drawing/2014/main" id="{303350C3-8E97-6444-BD38-A93F32B84BFE}"/>
              </a:ext>
            </a:extLst>
          </p:cNvPr>
          <p:cNvSpPr/>
          <p:nvPr/>
        </p:nvSpPr>
        <p:spPr>
          <a:xfrm>
            <a:off x="5313272" y="4360660"/>
            <a:ext cx="1828486" cy="23414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342900" indent="-342900" algn="ctr">
              <a:buFontTx/>
              <a:buChar char="-"/>
            </a:pPr>
            <a:r>
              <a:rPr lang="ar-SA" sz="2000" b="1" dirty="0">
                <a:solidFill>
                  <a:schemeClr val="tx1"/>
                </a:solidFill>
              </a:rPr>
              <a:t>يجوز للمسافر قصر الرباعية إلى ركعتين.</a:t>
            </a:r>
          </a:p>
          <a:p>
            <a:pPr marL="342900" indent="-342900" algn="ctr">
              <a:buFontTx/>
              <a:buChar char="-"/>
            </a:pPr>
            <a:r>
              <a:rPr lang="ar-SA" sz="2000" b="1" dirty="0">
                <a:solidFill>
                  <a:schemeClr val="tx1"/>
                </a:solidFill>
              </a:rPr>
              <a:t>والجمع بين الظهر والعصر . وبين المغرب و العشاء.</a:t>
            </a:r>
          </a:p>
        </p:txBody>
      </p:sp>
      <p:sp>
        <p:nvSpPr>
          <p:cNvPr id="37" name="مستطيل 36">
            <a:extLst>
              <a:ext uri="{FF2B5EF4-FFF2-40B4-BE49-F238E27FC236}">
                <a16:creationId xmlns:a16="http://schemas.microsoft.com/office/drawing/2014/main" id="{4723ECF5-3A1F-BE42-95D6-8F37AFFA4F13}"/>
              </a:ext>
            </a:extLst>
          </p:cNvPr>
          <p:cNvSpPr/>
          <p:nvPr/>
        </p:nvSpPr>
        <p:spPr>
          <a:xfrm>
            <a:off x="3648241" y="2863152"/>
            <a:ext cx="1513939" cy="366312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342900" indent="-342900" algn="ctr">
              <a:buFontTx/>
              <a:buChar char="-"/>
            </a:pPr>
            <a:r>
              <a:rPr lang="ar-SA" sz="2000" b="1" dirty="0">
                <a:solidFill>
                  <a:schemeClr val="tx1"/>
                </a:solidFill>
              </a:rPr>
              <a:t>واجبة على كل مسلم بالغ عاقل مقيم .</a:t>
            </a:r>
          </a:p>
          <a:p>
            <a:pPr marL="342900" indent="-342900" algn="ctr">
              <a:buFontTx/>
              <a:buChar char="-"/>
            </a:pPr>
            <a:r>
              <a:rPr lang="ar-SA" sz="2000" b="1" dirty="0">
                <a:solidFill>
                  <a:schemeClr val="tx1"/>
                </a:solidFill>
              </a:rPr>
              <a:t>ركعتان تتقدمها خطبتان.</a:t>
            </a:r>
          </a:p>
          <a:p>
            <a:pPr marL="342900" indent="-342900" algn="ctr">
              <a:buFontTx/>
              <a:buChar char="-"/>
            </a:pPr>
            <a:r>
              <a:rPr lang="ar-SA" sz="2000" b="1" dirty="0">
                <a:solidFill>
                  <a:schemeClr val="tx1"/>
                </a:solidFill>
              </a:rPr>
              <a:t>تدرك بإدراك الركعة  الثانية.</a:t>
            </a:r>
          </a:p>
          <a:p>
            <a:pPr marL="342900" indent="-342900" algn="ctr">
              <a:buFontTx/>
              <a:buChar char="-"/>
            </a:pPr>
            <a:endParaRPr lang="ar-SA" sz="2000" b="1" dirty="0">
              <a:solidFill>
                <a:schemeClr val="tx1"/>
              </a:solidFill>
            </a:endParaRPr>
          </a:p>
        </p:txBody>
      </p:sp>
      <p:sp>
        <p:nvSpPr>
          <p:cNvPr id="39" name="مستطيل 38">
            <a:extLst>
              <a:ext uri="{FF2B5EF4-FFF2-40B4-BE49-F238E27FC236}">
                <a16:creationId xmlns:a16="http://schemas.microsoft.com/office/drawing/2014/main" id="{D7F0675D-C250-D147-BDCE-7DFC954CB91F}"/>
              </a:ext>
            </a:extLst>
          </p:cNvPr>
          <p:cNvSpPr/>
          <p:nvPr/>
        </p:nvSpPr>
        <p:spPr>
          <a:xfrm>
            <a:off x="1730941" y="4634619"/>
            <a:ext cx="1812140" cy="1849375"/>
          </a:xfrm>
          <a:prstGeom prst="rect">
            <a:avLst/>
          </a:prstGeom>
          <a:solidFill>
            <a:srgbClr val="DB71E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- ركعتان </a:t>
            </a:r>
          </a:p>
          <a:p>
            <a:pPr algn="ctr"/>
            <a:r>
              <a:rPr lang="ar-SA" sz="2000" b="1" dirty="0">
                <a:solidFill>
                  <a:schemeClr val="tx1"/>
                </a:solidFill>
              </a:rPr>
              <a:t>في الأولى سبع تكبيرات ، والثانية ست تكبيرات .</a:t>
            </a: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  <a:p>
            <a:pPr algn="ctr"/>
            <a:r>
              <a:rPr lang="ar-SA" sz="2000" b="1" dirty="0">
                <a:solidFill>
                  <a:schemeClr val="tx1"/>
                </a:solidFill>
              </a:rPr>
              <a:t>- فرض كفاية.</a:t>
            </a:r>
          </a:p>
        </p:txBody>
      </p:sp>
      <p:sp>
        <p:nvSpPr>
          <p:cNvPr id="41" name="مستطيل 40">
            <a:extLst>
              <a:ext uri="{FF2B5EF4-FFF2-40B4-BE49-F238E27FC236}">
                <a16:creationId xmlns:a16="http://schemas.microsoft.com/office/drawing/2014/main" id="{8DDAD5DA-6902-4043-9FD5-D8B339D2C86E}"/>
              </a:ext>
            </a:extLst>
          </p:cNvPr>
          <p:cNvSpPr/>
          <p:nvPr/>
        </p:nvSpPr>
        <p:spPr>
          <a:xfrm>
            <a:off x="128982" y="3418211"/>
            <a:ext cx="1513939" cy="309727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342900" indent="-342900" algn="ctr">
              <a:buFontTx/>
              <a:buChar char="-"/>
            </a:pPr>
            <a:r>
              <a:rPr lang="ar-SA" sz="2000" b="1" dirty="0">
                <a:solidFill>
                  <a:schemeClr val="tx1"/>
                </a:solidFill>
              </a:rPr>
              <a:t>أربع تكبيرات بدون ركوع وسجود.</a:t>
            </a:r>
          </a:p>
          <a:p>
            <a:pPr marL="342900" indent="-342900" algn="ctr">
              <a:buFontTx/>
              <a:buChar char="-"/>
            </a:pPr>
            <a:r>
              <a:rPr lang="ar-SA" sz="2000" b="1" dirty="0">
                <a:solidFill>
                  <a:schemeClr val="tx1"/>
                </a:solidFill>
              </a:rPr>
              <a:t>وتختم بتسليمة واحدة يمينا..</a:t>
            </a:r>
          </a:p>
          <a:p>
            <a:pPr marL="342900" indent="-342900" algn="ctr">
              <a:buFontTx/>
              <a:buChar char="-"/>
            </a:pPr>
            <a:endParaRPr lang="ar-SA" sz="2000" b="1" dirty="0">
              <a:solidFill>
                <a:schemeClr val="tx1"/>
              </a:solidFill>
            </a:endParaRPr>
          </a:p>
        </p:txBody>
      </p:sp>
      <p:pic>
        <p:nvPicPr>
          <p:cNvPr id="42" name="صورة 42">
            <a:extLst>
              <a:ext uri="{FF2B5EF4-FFF2-40B4-BE49-F238E27FC236}">
                <a16:creationId xmlns:a16="http://schemas.microsoft.com/office/drawing/2014/main" id="{B21115B9-45A9-634F-B2FE-D36E010230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643" y="288054"/>
            <a:ext cx="1377636" cy="1082540"/>
          </a:xfrm>
          <a:prstGeom prst="rect">
            <a:avLst/>
          </a:prstGeom>
        </p:spPr>
      </p:pic>
      <p:sp>
        <p:nvSpPr>
          <p:cNvPr id="43" name="مستطيل 42">
            <a:extLst>
              <a:ext uri="{FF2B5EF4-FFF2-40B4-BE49-F238E27FC236}">
                <a16:creationId xmlns:a16="http://schemas.microsoft.com/office/drawing/2014/main" id="{3E225BD1-1EA9-4741-8210-66A496E7A712}"/>
              </a:ext>
            </a:extLst>
          </p:cNvPr>
          <p:cNvSpPr/>
          <p:nvPr/>
        </p:nvSpPr>
        <p:spPr>
          <a:xfrm>
            <a:off x="3501245" y="155924"/>
            <a:ext cx="6591677" cy="63314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ملخص في  صفة الصلوات في مادةالفقه –الصف الأول متوسط </a:t>
            </a:r>
          </a:p>
        </p:txBody>
      </p:sp>
    </p:spTree>
    <p:extLst>
      <p:ext uri="{BB962C8B-B14F-4D97-AF65-F5344CB8AC3E}">
        <p14:creationId xmlns:p14="http://schemas.microsoft.com/office/powerpoint/2010/main" val="1263289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1" grpId="0" animBg="1"/>
      <p:bldP spid="33" grpId="0" animBg="1"/>
      <p:bldP spid="35" grpId="0" animBg="1"/>
      <p:bldP spid="37" grpId="0" animBg="1"/>
      <p:bldP spid="39" grpId="0" animBg="1"/>
      <p:bldP spid="4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12">
            <a:extLst>
              <a:ext uri="{FF2B5EF4-FFF2-40B4-BE49-F238E27FC236}">
                <a16:creationId xmlns:a16="http://schemas.microsoft.com/office/drawing/2014/main" id="{EFFB69BB-3970-ADD1-AF31-43DD95CE37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68" y="570636"/>
            <a:ext cx="11816031" cy="53792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4BBD0328-C209-0C7E-BA86-6629AB1E0AAB}"/>
              </a:ext>
            </a:extLst>
          </p:cNvPr>
          <p:cNvSpPr txBox="1"/>
          <p:nvPr/>
        </p:nvSpPr>
        <p:spPr>
          <a:xfrm>
            <a:off x="3721979" y="2552384"/>
            <a:ext cx="7255347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1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ar-SA" sz="4000" b="1" i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الحمد لله الذي بفضله تتم الصالحات </a:t>
            </a:r>
            <a:endParaRPr lang="ar-SA" sz="4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854444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4">
            <a:extLst>
              <a:ext uri="{FF2B5EF4-FFF2-40B4-BE49-F238E27FC236}">
                <a16:creationId xmlns:a16="http://schemas.microsoft.com/office/drawing/2014/main" id="{21F0E971-496A-7B4E-8497-A0A8A5EDF4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776" y="2290218"/>
            <a:ext cx="2009365" cy="1138782"/>
          </a:xfrm>
          <a:prstGeom prst="rect">
            <a:avLst/>
          </a:prstGeom>
        </p:spPr>
      </p:pic>
      <p:sp>
        <p:nvSpPr>
          <p:cNvPr id="5" name="شكل بيضاوي 4">
            <a:extLst>
              <a:ext uri="{FF2B5EF4-FFF2-40B4-BE49-F238E27FC236}">
                <a16:creationId xmlns:a16="http://schemas.microsoft.com/office/drawing/2014/main" id="{52007AA4-0592-AA48-A8C9-56D6B6C65E1A}"/>
              </a:ext>
            </a:extLst>
          </p:cNvPr>
          <p:cNvSpPr/>
          <p:nvPr/>
        </p:nvSpPr>
        <p:spPr>
          <a:xfrm>
            <a:off x="9188261" y="1815501"/>
            <a:ext cx="1731727" cy="173172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صنفي ثم حاكي الأمثلة 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FBEADE06-454B-904F-BA1E-FD500F4499F5}"/>
              </a:ext>
            </a:extLst>
          </p:cNvPr>
          <p:cNvSpPr txBox="1"/>
          <p:nvPr/>
        </p:nvSpPr>
        <p:spPr>
          <a:xfrm>
            <a:off x="3659109" y="1467852"/>
            <a:ext cx="5529152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 algn="r">
              <a:buFontTx/>
              <a:buChar char="-"/>
            </a:pPr>
            <a:r>
              <a:rPr lang="ar-SA" sz="2800" b="1" dirty="0"/>
              <a:t>١- طلب المشركين من الآلهة المغفرة</a:t>
            </a:r>
          </a:p>
          <a:p>
            <a:pPr marL="285750" indent="-285750" algn="r">
              <a:buFontTx/>
              <a:buChar char="-"/>
            </a:pPr>
            <a:r>
              <a:rPr lang="ar-SA" sz="2800" b="1" dirty="0"/>
              <a:t>٢- تمني دخول الجنة مع ترك العمل</a:t>
            </a:r>
          </a:p>
          <a:p>
            <a:pPr marL="285750" indent="-285750" algn="r">
              <a:buFontTx/>
              <a:buChar char="-"/>
            </a:pPr>
            <a:r>
              <a:rPr lang="ar-SA" sz="2800" b="1" dirty="0"/>
              <a:t>٣- تعظيم الله وفعل أوامره طمعا في دخول جنته .</a:t>
            </a:r>
          </a:p>
        </p:txBody>
      </p:sp>
      <p:graphicFrame>
        <p:nvGraphicFramePr>
          <p:cNvPr id="7" name="جدول 7">
            <a:extLst>
              <a:ext uri="{FF2B5EF4-FFF2-40B4-BE49-F238E27FC236}">
                <a16:creationId xmlns:a16="http://schemas.microsoft.com/office/drawing/2014/main" id="{DAAD3AF5-FD96-294F-AAA3-CFA01CC9139A}"/>
              </a:ext>
            </a:extLst>
          </p:cNvPr>
          <p:cNvGraphicFramePr>
            <a:graphicFrameLocks noGrp="1"/>
          </p:cNvGraphicFramePr>
          <p:nvPr/>
        </p:nvGraphicFramePr>
        <p:xfrm>
          <a:off x="2159126" y="3738260"/>
          <a:ext cx="8291841" cy="2499346"/>
        </p:xfrm>
        <a:graphic>
          <a:graphicData uri="http://schemas.openxmlformats.org/drawingml/2006/table">
            <a:tbl>
              <a:tblPr rtl="1" firstRow="1" bandRow="1">
                <a:tableStyleId>{7DF18680-E054-41AD-8BC1-D1AEF772440D}</a:tableStyleId>
              </a:tblPr>
              <a:tblGrid>
                <a:gridCol w="2763947">
                  <a:extLst>
                    <a:ext uri="{9D8B030D-6E8A-4147-A177-3AD203B41FA5}">
                      <a16:colId xmlns:a16="http://schemas.microsoft.com/office/drawing/2014/main" val="1764134833"/>
                    </a:ext>
                  </a:extLst>
                </a:gridCol>
                <a:gridCol w="2763947">
                  <a:extLst>
                    <a:ext uri="{9D8B030D-6E8A-4147-A177-3AD203B41FA5}">
                      <a16:colId xmlns:a16="http://schemas.microsoft.com/office/drawing/2014/main" val="561994887"/>
                    </a:ext>
                  </a:extLst>
                </a:gridCol>
                <a:gridCol w="2763947">
                  <a:extLst>
                    <a:ext uri="{9D8B030D-6E8A-4147-A177-3AD203B41FA5}">
                      <a16:colId xmlns:a16="http://schemas.microsoft.com/office/drawing/2014/main" val="4047970230"/>
                    </a:ext>
                  </a:extLst>
                </a:gridCol>
              </a:tblGrid>
              <a:tr h="1249673">
                <a:tc>
                  <a:txBody>
                    <a:bodyPr/>
                    <a:lstStyle/>
                    <a:p>
                      <a:pPr rtl="1"/>
                      <a:r>
                        <a:rPr lang="ar-SA" sz="3200" dirty="0"/>
                        <a:t>الرجاء المحمود</a:t>
                      </a:r>
                      <a:endParaRPr lang="ar-SA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3200" dirty="0"/>
                        <a:t>الرجاء الشركي</a:t>
                      </a:r>
                      <a:endParaRPr lang="ar-SA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3200" dirty="0"/>
                        <a:t>الرجاء الكاذب </a:t>
                      </a:r>
                      <a:endParaRPr lang="ar-SA" sz="3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1796353"/>
                  </a:ext>
                </a:extLst>
              </a:tr>
              <a:tr h="1249673">
                <a:tc>
                  <a:txBody>
                    <a:bodyPr/>
                    <a:lstStyle/>
                    <a:p>
                      <a:pPr rtl="1"/>
                      <a:endParaRPr lang="ar-SA" sz="32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32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3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2302312"/>
                  </a:ext>
                </a:extLst>
              </a:tr>
            </a:tbl>
          </a:graphicData>
        </a:graphic>
      </p:graphicFrame>
      <p:graphicFrame>
        <p:nvGraphicFramePr>
          <p:cNvPr id="8" name="جدول 5">
            <a:extLst>
              <a:ext uri="{FF2B5EF4-FFF2-40B4-BE49-F238E27FC236}">
                <a16:creationId xmlns:a16="http://schemas.microsoft.com/office/drawing/2014/main" id="{8E80B995-E51C-2E91-4531-E5929096EC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9100645"/>
              </p:ext>
            </p:extLst>
          </p:nvPr>
        </p:nvGraphicFramePr>
        <p:xfrm>
          <a:off x="2909228" y="241844"/>
          <a:ext cx="8809980" cy="1028155"/>
        </p:xfrm>
        <a:graphic>
          <a:graphicData uri="http://schemas.openxmlformats.org/drawingml/2006/table">
            <a:tbl>
              <a:tblPr rtl="1" firstRow="1" bandRow="1">
                <a:tableStyleId>{C4B1156A-380E-4F78-BDF5-A606A8083BF9}</a:tableStyleId>
              </a:tblPr>
              <a:tblGrid>
                <a:gridCol w="1671960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937204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594268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4606548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377162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الصف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المادة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نوع النشاط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موضوع الدرس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650993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الأول متوسط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توحيد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التصنيف</a:t>
                      </a:r>
                    </a:p>
                    <a:p>
                      <a:pPr algn="ctr" rtl="1"/>
                      <a:r>
                        <a:rPr lang="ar-SA" b="1" dirty="0"/>
                        <a:t>إصدار حكم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عبادة الخوف و الرجاء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pic>
        <p:nvPicPr>
          <p:cNvPr id="10" name="صورة 13">
            <a:extLst>
              <a:ext uri="{FF2B5EF4-FFF2-40B4-BE49-F238E27FC236}">
                <a16:creationId xmlns:a16="http://schemas.microsoft.com/office/drawing/2014/main" id="{3922E443-0527-54A8-0754-FA7F59CD2B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70" y="241844"/>
            <a:ext cx="2042058" cy="1237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468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AA039D05-575F-ED43-8FD2-053FFF413ED3}"/>
              </a:ext>
            </a:extLst>
          </p:cNvPr>
          <p:cNvSpPr/>
          <p:nvPr/>
        </p:nvSpPr>
        <p:spPr>
          <a:xfrm>
            <a:off x="6956710" y="1629449"/>
            <a:ext cx="4762498" cy="60192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مثال مبسط لعبادة التوكل تعلق القلب مع فعل السبب </a:t>
            </a:r>
          </a:p>
        </p:txBody>
      </p:sp>
      <p:pic>
        <p:nvPicPr>
          <p:cNvPr id="6" name="صورة 6">
            <a:extLst>
              <a:ext uri="{FF2B5EF4-FFF2-40B4-BE49-F238E27FC236}">
                <a16:creationId xmlns:a16="http://schemas.microsoft.com/office/drawing/2014/main" id="{BB3A6F76-424D-7D48-93AC-63C6159179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657" y="2353900"/>
            <a:ext cx="2488750" cy="1195725"/>
          </a:xfrm>
          <a:prstGeom prst="rect">
            <a:avLst/>
          </a:prstGeom>
        </p:spPr>
      </p:pic>
      <p:pic>
        <p:nvPicPr>
          <p:cNvPr id="7" name="صورة 7">
            <a:extLst>
              <a:ext uri="{FF2B5EF4-FFF2-40B4-BE49-F238E27FC236}">
                <a16:creationId xmlns:a16="http://schemas.microsoft.com/office/drawing/2014/main" id="{59EA941D-BB2E-9447-9357-C2DFA99CAF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1052" y="2282228"/>
            <a:ext cx="2022409" cy="1359671"/>
          </a:xfrm>
          <a:prstGeom prst="rect">
            <a:avLst/>
          </a:prstGeom>
        </p:spPr>
      </p:pic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F6A7E4E9-C5CC-7944-968C-2FDA57C82A49}"/>
              </a:ext>
            </a:extLst>
          </p:cNvPr>
          <p:cNvSpPr/>
          <p:nvPr/>
        </p:nvSpPr>
        <p:spPr>
          <a:xfrm>
            <a:off x="9569407" y="3784022"/>
            <a:ext cx="2477129" cy="496630"/>
          </a:xfrm>
          <a:prstGeom prst="roundRect">
            <a:avLst>
              <a:gd name="adj" fmla="val 205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rgbClr val="FF0000"/>
                </a:solidFill>
              </a:rPr>
              <a:t>تعلق القلب مع العمل </a:t>
            </a: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8AAAFB8E-7726-1C4E-A4C9-1D3DEB8A6FE6}"/>
              </a:ext>
            </a:extLst>
          </p:cNvPr>
          <p:cNvSpPr/>
          <p:nvPr/>
        </p:nvSpPr>
        <p:spPr>
          <a:xfrm>
            <a:off x="6956709" y="3672156"/>
            <a:ext cx="2477129" cy="496630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2000" b="1" dirty="0">
                <a:solidFill>
                  <a:srgbClr val="FF0000"/>
                </a:solidFill>
              </a:rPr>
              <a:t>تعلق القلب بدون عمل  </a:t>
            </a:r>
          </a:p>
        </p:txBody>
      </p:sp>
      <p:graphicFrame>
        <p:nvGraphicFramePr>
          <p:cNvPr id="3" name="جدول 5">
            <a:extLst>
              <a:ext uri="{FF2B5EF4-FFF2-40B4-BE49-F238E27FC236}">
                <a16:creationId xmlns:a16="http://schemas.microsoft.com/office/drawing/2014/main" id="{B7412439-9155-1862-D00B-8E2EC75AC1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8521946"/>
              </p:ext>
            </p:extLst>
          </p:nvPr>
        </p:nvGraphicFramePr>
        <p:xfrm>
          <a:off x="2909228" y="241844"/>
          <a:ext cx="8809980" cy="1028155"/>
        </p:xfrm>
        <a:graphic>
          <a:graphicData uri="http://schemas.openxmlformats.org/drawingml/2006/table">
            <a:tbl>
              <a:tblPr rtl="1" firstRow="1" bandRow="1">
                <a:tableStyleId>{C4B1156A-380E-4F78-BDF5-A606A8083BF9}</a:tableStyleId>
              </a:tblPr>
              <a:tblGrid>
                <a:gridCol w="1671960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937204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594268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4606548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377162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الصف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المادة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نوع النشاط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موضوع الدرس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650993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الأول متوسط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توحيد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الفهم القرآئي</a:t>
                      </a:r>
                    </a:p>
                    <a:p>
                      <a:pPr algn="ctr" rtl="1"/>
                      <a:r>
                        <a:rPr lang="ar-SA" b="1" dirty="0"/>
                        <a:t>إصدار حكم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التوكل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pic>
        <p:nvPicPr>
          <p:cNvPr id="9" name="صورة 13">
            <a:extLst>
              <a:ext uri="{FF2B5EF4-FFF2-40B4-BE49-F238E27FC236}">
                <a16:creationId xmlns:a16="http://schemas.microsoft.com/office/drawing/2014/main" id="{320600D3-EAFD-07B1-FA0C-88CC3A4AFB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70" y="241844"/>
            <a:ext cx="2042058" cy="1237423"/>
          </a:xfrm>
          <a:prstGeom prst="rect">
            <a:avLst/>
          </a:prstGeom>
        </p:spPr>
      </p:pic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75D8A854-2C23-84AC-FDB0-A5262D41128A}"/>
              </a:ext>
            </a:extLst>
          </p:cNvPr>
          <p:cNvSpPr/>
          <p:nvPr/>
        </p:nvSpPr>
        <p:spPr>
          <a:xfrm>
            <a:off x="1978813" y="1609300"/>
            <a:ext cx="4762498" cy="60192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-عددي ثمرات التوكل على الله : </a:t>
            </a:r>
          </a:p>
        </p:txBody>
      </p:sp>
      <p:sp>
        <p:nvSpPr>
          <p:cNvPr id="13" name="شكل بيضاوي 12">
            <a:extLst>
              <a:ext uri="{FF2B5EF4-FFF2-40B4-BE49-F238E27FC236}">
                <a16:creationId xmlns:a16="http://schemas.microsoft.com/office/drawing/2014/main" id="{D29F5DEF-53DF-2F65-6183-38716F758B91}"/>
              </a:ext>
            </a:extLst>
          </p:cNvPr>
          <p:cNvSpPr/>
          <p:nvPr/>
        </p:nvSpPr>
        <p:spPr>
          <a:xfrm>
            <a:off x="5557566" y="2123219"/>
            <a:ext cx="1191034" cy="119103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شكل بيضاوي 14">
            <a:extLst>
              <a:ext uri="{FF2B5EF4-FFF2-40B4-BE49-F238E27FC236}">
                <a16:creationId xmlns:a16="http://schemas.microsoft.com/office/drawing/2014/main" id="{60852DDE-A9E2-FF14-5BE9-9B2C2C99D34F}"/>
              </a:ext>
            </a:extLst>
          </p:cNvPr>
          <p:cNvSpPr/>
          <p:nvPr/>
        </p:nvSpPr>
        <p:spPr>
          <a:xfrm>
            <a:off x="4305404" y="2148589"/>
            <a:ext cx="1191034" cy="119103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شكل بيضاوي 16">
            <a:extLst>
              <a:ext uri="{FF2B5EF4-FFF2-40B4-BE49-F238E27FC236}">
                <a16:creationId xmlns:a16="http://schemas.microsoft.com/office/drawing/2014/main" id="{369AC67C-A578-4236-261B-4595FAE40B98}"/>
              </a:ext>
            </a:extLst>
          </p:cNvPr>
          <p:cNvSpPr/>
          <p:nvPr/>
        </p:nvSpPr>
        <p:spPr>
          <a:xfrm>
            <a:off x="3053242" y="2076665"/>
            <a:ext cx="1191034" cy="119103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شكل بيضاوي 18">
            <a:extLst>
              <a:ext uri="{FF2B5EF4-FFF2-40B4-BE49-F238E27FC236}">
                <a16:creationId xmlns:a16="http://schemas.microsoft.com/office/drawing/2014/main" id="{495597FA-D677-FD8B-A4A2-B724FBE98428}"/>
              </a:ext>
            </a:extLst>
          </p:cNvPr>
          <p:cNvSpPr/>
          <p:nvPr/>
        </p:nvSpPr>
        <p:spPr>
          <a:xfrm>
            <a:off x="1889186" y="2174754"/>
            <a:ext cx="1191034" cy="119103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1" name="مستطيل: زوايا مستديرة 20">
            <a:extLst>
              <a:ext uri="{FF2B5EF4-FFF2-40B4-BE49-F238E27FC236}">
                <a16:creationId xmlns:a16="http://schemas.microsoft.com/office/drawing/2014/main" id="{DF06E91C-EBB8-0B66-5F78-888BABC1F4EC}"/>
              </a:ext>
            </a:extLst>
          </p:cNvPr>
          <p:cNvSpPr/>
          <p:nvPr/>
        </p:nvSpPr>
        <p:spPr>
          <a:xfrm>
            <a:off x="1887262" y="3734526"/>
            <a:ext cx="4762498" cy="60192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-في الجدول التالي – صنفي قول ابن تيمية في التوكل :</a:t>
            </a:r>
          </a:p>
        </p:txBody>
      </p:sp>
      <p:graphicFrame>
        <p:nvGraphicFramePr>
          <p:cNvPr id="22" name="جدول 22">
            <a:extLst>
              <a:ext uri="{FF2B5EF4-FFF2-40B4-BE49-F238E27FC236}">
                <a16:creationId xmlns:a16="http://schemas.microsoft.com/office/drawing/2014/main" id="{095081BD-4D03-F524-073A-C1040B51E2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4674300"/>
              </p:ext>
            </p:extLst>
          </p:nvPr>
        </p:nvGraphicFramePr>
        <p:xfrm>
          <a:off x="1978813" y="4471460"/>
          <a:ext cx="4682964" cy="155448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560988">
                  <a:extLst>
                    <a:ext uri="{9D8B030D-6E8A-4147-A177-3AD203B41FA5}">
                      <a16:colId xmlns:a16="http://schemas.microsoft.com/office/drawing/2014/main" val="2840403689"/>
                    </a:ext>
                  </a:extLst>
                </a:gridCol>
                <a:gridCol w="1560988">
                  <a:extLst>
                    <a:ext uri="{9D8B030D-6E8A-4147-A177-3AD203B41FA5}">
                      <a16:colId xmlns:a16="http://schemas.microsoft.com/office/drawing/2014/main" val="100569461"/>
                    </a:ext>
                  </a:extLst>
                </a:gridCol>
                <a:gridCol w="1560988">
                  <a:extLst>
                    <a:ext uri="{9D8B030D-6E8A-4147-A177-3AD203B41FA5}">
                      <a16:colId xmlns:a16="http://schemas.microsoft.com/office/drawing/2014/main" val="170317899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تعلق القلب ومحو الأسباب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التعلق بالأسباب فقط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التوكل الصحيح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83476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0988332"/>
                  </a:ext>
                </a:extLst>
              </a:tr>
            </a:tbl>
          </a:graphicData>
        </a:graphic>
      </p:graphicFrame>
      <p:sp>
        <p:nvSpPr>
          <p:cNvPr id="24" name="شكل بيضاوي 23">
            <a:extLst>
              <a:ext uri="{FF2B5EF4-FFF2-40B4-BE49-F238E27FC236}">
                <a16:creationId xmlns:a16="http://schemas.microsoft.com/office/drawing/2014/main" id="{B32B788B-EB9B-7463-4FA9-63E5DE957C95}"/>
              </a:ext>
            </a:extLst>
          </p:cNvPr>
          <p:cNvSpPr/>
          <p:nvPr/>
        </p:nvSpPr>
        <p:spPr>
          <a:xfrm>
            <a:off x="368900" y="3464402"/>
            <a:ext cx="1191034" cy="119103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اعتماد القلب مع  فعل السبب </a:t>
            </a:r>
          </a:p>
        </p:txBody>
      </p:sp>
      <p:sp>
        <p:nvSpPr>
          <p:cNvPr id="26" name="شكل بيضاوي 25">
            <a:extLst>
              <a:ext uri="{FF2B5EF4-FFF2-40B4-BE49-F238E27FC236}">
                <a16:creationId xmlns:a16="http://schemas.microsoft.com/office/drawing/2014/main" id="{1E2600B0-C195-AA43-C387-979BD2E307C1}"/>
              </a:ext>
            </a:extLst>
          </p:cNvPr>
          <p:cNvSpPr/>
          <p:nvPr/>
        </p:nvSpPr>
        <p:spPr>
          <a:xfrm>
            <a:off x="301177" y="5527853"/>
            <a:ext cx="1191034" cy="119103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شرك أصغر </a:t>
            </a:r>
          </a:p>
        </p:txBody>
      </p:sp>
      <p:sp>
        <p:nvSpPr>
          <p:cNvPr id="28" name="شكل بيضاوي 27">
            <a:extLst>
              <a:ext uri="{FF2B5EF4-FFF2-40B4-BE49-F238E27FC236}">
                <a16:creationId xmlns:a16="http://schemas.microsoft.com/office/drawing/2014/main" id="{9BE7AFAF-3B84-D9F3-8B64-CBDFBAF9FA4C}"/>
              </a:ext>
            </a:extLst>
          </p:cNvPr>
          <p:cNvSpPr/>
          <p:nvPr/>
        </p:nvSpPr>
        <p:spPr>
          <a:xfrm>
            <a:off x="351644" y="4612322"/>
            <a:ext cx="1191034" cy="119103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نقص في العقل </a:t>
            </a:r>
          </a:p>
        </p:txBody>
      </p:sp>
      <p:sp>
        <p:nvSpPr>
          <p:cNvPr id="30" name="مستطيل: زوايا مستديرة 29">
            <a:extLst>
              <a:ext uri="{FF2B5EF4-FFF2-40B4-BE49-F238E27FC236}">
                <a16:creationId xmlns:a16="http://schemas.microsoft.com/office/drawing/2014/main" id="{AA5524D0-E4E5-C63A-9F82-8D270504C410}"/>
              </a:ext>
            </a:extLst>
          </p:cNvPr>
          <p:cNvSpPr/>
          <p:nvPr/>
        </p:nvSpPr>
        <p:spPr>
          <a:xfrm>
            <a:off x="7080656" y="4397162"/>
            <a:ext cx="4762498" cy="60192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-في الجدول التالي – صنفي أنواع التوكل على غير الله مع ذكر السبب في الأسفل :</a:t>
            </a:r>
          </a:p>
        </p:txBody>
      </p:sp>
      <p:graphicFrame>
        <p:nvGraphicFramePr>
          <p:cNvPr id="32" name="جدول 22">
            <a:extLst>
              <a:ext uri="{FF2B5EF4-FFF2-40B4-BE49-F238E27FC236}">
                <a16:creationId xmlns:a16="http://schemas.microsoft.com/office/drawing/2014/main" id="{D919F851-6E69-DB6D-5F87-AB5CC33534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0496315"/>
              </p:ext>
            </p:extLst>
          </p:nvPr>
        </p:nvGraphicFramePr>
        <p:xfrm>
          <a:off x="8681411" y="5060737"/>
          <a:ext cx="3121976" cy="165608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560988">
                  <a:extLst>
                    <a:ext uri="{9D8B030D-6E8A-4147-A177-3AD203B41FA5}">
                      <a16:colId xmlns:a16="http://schemas.microsoft.com/office/drawing/2014/main" val="2840403689"/>
                    </a:ext>
                  </a:extLst>
                </a:gridCol>
                <a:gridCol w="1560988">
                  <a:extLst>
                    <a:ext uri="{9D8B030D-6E8A-4147-A177-3AD203B41FA5}">
                      <a16:colId xmlns:a16="http://schemas.microsoft.com/office/drawing/2014/main" val="1005694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شرك أكبر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شرك أصغر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83476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09883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2091733"/>
                  </a:ext>
                </a:extLst>
              </a:tr>
            </a:tbl>
          </a:graphicData>
        </a:graphic>
      </p:graphicFrame>
      <p:sp>
        <p:nvSpPr>
          <p:cNvPr id="33" name="مستطيل 32">
            <a:extLst>
              <a:ext uri="{FF2B5EF4-FFF2-40B4-BE49-F238E27FC236}">
                <a16:creationId xmlns:a16="http://schemas.microsoft.com/office/drawing/2014/main" id="{3F96536F-8D3D-AFF7-EE07-984363C56193}"/>
              </a:ext>
            </a:extLst>
          </p:cNvPr>
          <p:cNvSpPr/>
          <p:nvPr/>
        </p:nvSpPr>
        <p:spPr>
          <a:xfrm>
            <a:off x="6852611" y="5060737"/>
            <a:ext cx="1584716" cy="15544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tx1"/>
                </a:solidFill>
              </a:rPr>
              <a:t>-التوكل على الأموات في حصول الرزق.</a:t>
            </a:r>
          </a:p>
          <a:p>
            <a:pPr algn="ctr"/>
            <a:r>
              <a:rPr lang="ar-SA" sz="1600" b="1" dirty="0">
                <a:solidFill>
                  <a:schemeClr val="tx1"/>
                </a:solidFill>
              </a:rPr>
              <a:t>-التوكل على الأطباء في الشفاء </a:t>
            </a:r>
          </a:p>
        </p:txBody>
      </p:sp>
    </p:spTree>
    <p:extLst>
      <p:ext uri="{BB962C8B-B14F-4D97-AF65-F5344CB8AC3E}">
        <p14:creationId xmlns:p14="http://schemas.microsoft.com/office/powerpoint/2010/main" val="2758442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جدول 5">
            <a:extLst>
              <a:ext uri="{FF2B5EF4-FFF2-40B4-BE49-F238E27FC236}">
                <a16:creationId xmlns:a16="http://schemas.microsoft.com/office/drawing/2014/main" id="{98AAFAED-BA6A-7AD4-F40C-25A84DF556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0825227"/>
              </p:ext>
            </p:extLst>
          </p:nvPr>
        </p:nvGraphicFramePr>
        <p:xfrm>
          <a:off x="2909228" y="241844"/>
          <a:ext cx="8809980" cy="1028155"/>
        </p:xfrm>
        <a:graphic>
          <a:graphicData uri="http://schemas.openxmlformats.org/drawingml/2006/table">
            <a:tbl>
              <a:tblPr rtl="1" firstRow="1" bandRow="1">
                <a:tableStyleId>{C4B1156A-380E-4F78-BDF5-A606A8083BF9}</a:tableStyleId>
              </a:tblPr>
              <a:tblGrid>
                <a:gridCol w="1671960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937204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594268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4606548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377162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الصف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المادة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نوع النشاط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موضوع الدرس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650993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الأول متوسط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توحيد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الفهم القرآئي</a:t>
                      </a:r>
                    </a:p>
                    <a:p>
                      <a:pPr algn="ctr" rtl="1"/>
                      <a:r>
                        <a:rPr lang="ar-SA" b="1" dirty="0"/>
                        <a:t>إصدار حكم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الاستغاثة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pic>
        <p:nvPicPr>
          <p:cNvPr id="12" name="صورة 12">
            <a:extLst>
              <a:ext uri="{FF2B5EF4-FFF2-40B4-BE49-F238E27FC236}">
                <a16:creationId xmlns:a16="http://schemas.microsoft.com/office/drawing/2014/main" id="{CC4B4789-3190-B562-EED8-CCB8211272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669" y="5654615"/>
            <a:ext cx="1028155" cy="10281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صورة 13">
            <a:extLst>
              <a:ext uri="{FF2B5EF4-FFF2-40B4-BE49-F238E27FC236}">
                <a16:creationId xmlns:a16="http://schemas.microsoft.com/office/drawing/2014/main" id="{BD6A7EA0-4B83-09A5-DD2F-F60F2282A9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70" y="241844"/>
            <a:ext cx="2042058" cy="1237423"/>
          </a:xfrm>
          <a:prstGeom prst="rect">
            <a:avLst/>
          </a:prstGeom>
        </p:spPr>
      </p:pic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2F43CC44-9E73-34E5-2795-3242434FB430}"/>
              </a:ext>
            </a:extLst>
          </p:cNvPr>
          <p:cNvSpPr/>
          <p:nvPr/>
        </p:nvSpPr>
        <p:spPr>
          <a:xfrm>
            <a:off x="6956710" y="1629449"/>
            <a:ext cx="4762498" cy="60192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-بين حكم الاستغاثة في الحالات التالية: </a:t>
            </a:r>
          </a:p>
        </p:txBody>
      </p:sp>
      <p:graphicFrame>
        <p:nvGraphicFramePr>
          <p:cNvPr id="4" name="جدول 5">
            <a:extLst>
              <a:ext uri="{FF2B5EF4-FFF2-40B4-BE49-F238E27FC236}">
                <a16:creationId xmlns:a16="http://schemas.microsoft.com/office/drawing/2014/main" id="{E1DA67CC-FD86-D434-CE8E-669E752861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0797033"/>
              </p:ext>
            </p:extLst>
          </p:nvPr>
        </p:nvGraphicFramePr>
        <p:xfrm>
          <a:off x="1302693" y="2590819"/>
          <a:ext cx="9196812" cy="4162642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3065604">
                  <a:extLst>
                    <a:ext uri="{9D8B030D-6E8A-4147-A177-3AD203B41FA5}">
                      <a16:colId xmlns:a16="http://schemas.microsoft.com/office/drawing/2014/main" val="1340698493"/>
                    </a:ext>
                  </a:extLst>
                </a:gridCol>
                <a:gridCol w="3065604">
                  <a:extLst>
                    <a:ext uri="{9D8B030D-6E8A-4147-A177-3AD203B41FA5}">
                      <a16:colId xmlns:a16="http://schemas.microsoft.com/office/drawing/2014/main" val="3733421499"/>
                    </a:ext>
                  </a:extLst>
                </a:gridCol>
                <a:gridCol w="3065604">
                  <a:extLst>
                    <a:ext uri="{9D8B030D-6E8A-4147-A177-3AD203B41FA5}">
                      <a16:colId xmlns:a16="http://schemas.microsoft.com/office/drawing/2014/main" val="2911877826"/>
                    </a:ext>
                  </a:extLst>
                </a:gridCol>
              </a:tblGrid>
              <a:tr h="664001"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/>
                        <a:t>الحالة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/>
                        <a:t>الحكم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/>
                        <a:t>السبب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889868"/>
                  </a:ext>
                </a:extLst>
              </a:tr>
              <a:tr h="664001"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/>
                        <a:t>- قال رجل للقاضي : أغثني من ظلم جاري 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2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2400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2585516"/>
                  </a:ext>
                </a:extLst>
              </a:tr>
              <a:tr h="664001"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/>
                        <a:t>-عقيم استغاث بالعرافين لمعرفة سبب عقمه ومساعدته في إنجاب الأطفال.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2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1544408"/>
                  </a:ext>
                </a:extLst>
              </a:tr>
              <a:tr h="664001"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/>
                        <a:t>-طلب المساعدة من الشرطة لمعرفة السارق.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2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2822259"/>
                  </a:ext>
                </a:extLst>
              </a:tr>
              <a:tr h="664001"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/>
                        <a:t>-طلب إزالة الهم من الأموات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2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43091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67235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جدول 5">
            <a:extLst>
              <a:ext uri="{FF2B5EF4-FFF2-40B4-BE49-F238E27FC236}">
                <a16:creationId xmlns:a16="http://schemas.microsoft.com/office/drawing/2014/main" id="{98AAFAED-BA6A-7AD4-F40C-25A84DF556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6222495"/>
              </p:ext>
            </p:extLst>
          </p:nvPr>
        </p:nvGraphicFramePr>
        <p:xfrm>
          <a:off x="2909228" y="241844"/>
          <a:ext cx="8809980" cy="1028155"/>
        </p:xfrm>
        <a:graphic>
          <a:graphicData uri="http://schemas.openxmlformats.org/drawingml/2006/table">
            <a:tbl>
              <a:tblPr rtl="1" firstRow="1" bandRow="1">
                <a:tableStyleId>{C4B1156A-380E-4F78-BDF5-A606A8083BF9}</a:tableStyleId>
              </a:tblPr>
              <a:tblGrid>
                <a:gridCol w="1671960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937204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594268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4606548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377162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الصف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المادة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نوع النشاط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موضوع الدرس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650993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الأول متوسط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توحيد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الفهم القرآئي</a:t>
                      </a:r>
                    </a:p>
                    <a:p>
                      <a:pPr algn="ctr" rtl="1"/>
                      <a:r>
                        <a:rPr lang="ar-SA" b="1" dirty="0"/>
                        <a:t>إصدار حكم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الغلو في الأنبياء و الصالحين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pic>
        <p:nvPicPr>
          <p:cNvPr id="12" name="صورة 12">
            <a:extLst>
              <a:ext uri="{FF2B5EF4-FFF2-40B4-BE49-F238E27FC236}">
                <a16:creationId xmlns:a16="http://schemas.microsoft.com/office/drawing/2014/main" id="{CC4B4789-3190-B562-EED8-CCB8211272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669" y="5654615"/>
            <a:ext cx="1028155" cy="10281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صورة 13">
            <a:extLst>
              <a:ext uri="{FF2B5EF4-FFF2-40B4-BE49-F238E27FC236}">
                <a16:creationId xmlns:a16="http://schemas.microsoft.com/office/drawing/2014/main" id="{BD6A7EA0-4B83-09A5-DD2F-F60F2282A9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70" y="241844"/>
            <a:ext cx="2042058" cy="1237423"/>
          </a:xfrm>
          <a:prstGeom prst="rect">
            <a:avLst/>
          </a:prstGeom>
        </p:spPr>
      </p:pic>
      <p:sp>
        <p:nvSpPr>
          <p:cNvPr id="2" name="وسيلة شرح مع سهم إلى اليسار واليمين 1">
            <a:extLst>
              <a:ext uri="{FF2B5EF4-FFF2-40B4-BE49-F238E27FC236}">
                <a16:creationId xmlns:a16="http://schemas.microsoft.com/office/drawing/2014/main" id="{54EA7BF0-2634-FAEE-D704-089D313617ED}"/>
              </a:ext>
            </a:extLst>
          </p:cNvPr>
          <p:cNvSpPr/>
          <p:nvPr/>
        </p:nvSpPr>
        <p:spPr>
          <a:xfrm>
            <a:off x="3624936" y="2177690"/>
            <a:ext cx="5277637" cy="1152144"/>
          </a:xfrm>
          <a:prstGeom prst="leftRightArrow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الواجب على المسلم تجاه الأنبياء و الصالحين :</a:t>
            </a: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B7FE7EE6-23D8-19EF-F8BC-BBE53DB87ADC}"/>
              </a:ext>
            </a:extLst>
          </p:cNvPr>
          <p:cNvSpPr/>
          <p:nvPr/>
        </p:nvSpPr>
        <p:spPr>
          <a:xfrm>
            <a:off x="8902573" y="1738768"/>
            <a:ext cx="1828800" cy="1828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4ABFD0DD-94A1-E990-45CB-9F9560AAC4D6}"/>
              </a:ext>
            </a:extLst>
          </p:cNvPr>
          <p:cNvSpPr/>
          <p:nvPr/>
        </p:nvSpPr>
        <p:spPr>
          <a:xfrm>
            <a:off x="1661309" y="1633507"/>
            <a:ext cx="1828800" cy="1828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1D46DCD7-4CDB-3F35-2992-DC0361E70373}"/>
              </a:ext>
            </a:extLst>
          </p:cNvPr>
          <p:cNvSpPr/>
          <p:nvPr/>
        </p:nvSpPr>
        <p:spPr>
          <a:xfrm>
            <a:off x="4627327" y="3873338"/>
            <a:ext cx="7431385" cy="60192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-في الجدول التالي – صنفي ما يكون غلوا – و ما يكون من المعتقد الصحيح :</a:t>
            </a:r>
          </a:p>
        </p:txBody>
      </p:sp>
      <p:graphicFrame>
        <p:nvGraphicFramePr>
          <p:cNvPr id="14" name="جدول 22">
            <a:extLst>
              <a:ext uri="{FF2B5EF4-FFF2-40B4-BE49-F238E27FC236}">
                <a16:creationId xmlns:a16="http://schemas.microsoft.com/office/drawing/2014/main" id="{C685B748-957D-1256-953D-FA48722581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9304475"/>
              </p:ext>
            </p:extLst>
          </p:nvPr>
        </p:nvGraphicFramePr>
        <p:xfrm>
          <a:off x="5243465" y="5290553"/>
          <a:ext cx="5693204" cy="128524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2846602">
                  <a:extLst>
                    <a:ext uri="{9D8B030D-6E8A-4147-A177-3AD203B41FA5}">
                      <a16:colId xmlns:a16="http://schemas.microsoft.com/office/drawing/2014/main" val="2840403689"/>
                    </a:ext>
                  </a:extLst>
                </a:gridCol>
                <a:gridCol w="2846602">
                  <a:extLst>
                    <a:ext uri="{9D8B030D-6E8A-4147-A177-3AD203B41FA5}">
                      <a16:colId xmlns:a16="http://schemas.microsoft.com/office/drawing/2014/main" val="1005694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الغلو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التوسط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83476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0988332"/>
                  </a:ext>
                </a:extLst>
              </a:tr>
            </a:tbl>
          </a:graphicData>
        </a:graphic>
      </p:graphicFrame>
      <p:sp>
        <p:nvSpPr>
          <p:cNvPr id="16" name="مستطيل 15">
            <a:extLst>
              <a:ext uri="{FF2B5EF4-FFF2-40B4-BE49-F238E27FC236}">
                <a16:creationId xmlns:a16="http://schemas.microsoft.com/office/drawing/2014/main" id="{6B797BE2-6CD7-D850-9695-2927EAC9BDAF}"/>
              </a:ext>
            </a:extLst>
          </p:cNvPr>
          <p:cNvSpPr/>
          <p:nvPr/>
        </p:nvSpPr>
        <p:spPr>
          <a:xfrm>
            <a:off x="5162851" y="4652474"/>
            <a:ext cx="5854432" cy="531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tx1"/>
                </a:solidFill>
              </a:rPr>
              <a:t>-محبتهم – تعظيم قبورهم - الترحم علىهم- الدعاء لهم – الحلف بهم – طلب الغوث منهم – ذكر محاسنهم  </a:t>
            </a:r>
          </a:p>
        </p:txBody>
      </p:sp>
      <p:sp>
        <p:nvSpPr>
          <p:cNvPr id="17" name="وسيلة الشرح: سهم لأسفل 16">
            <a:extLst>
              <a:ext uri="{FF2B5EF4-FFF2-40B4-BE49-F238E27FC236}">
                <a16:creationId xmlns:a16="http://schemas.microsoft.com/office/drawing/2014/main" id="{D9BFA87B-500F-6244-3EC6-D88534709F3F}"/>
              </a:ext>
            </a:extLst>
          </p:cNvPr>
          <p:cNvSpPr/>
          <p:nvPr/>
        </p:nvSpPr>
        <p:spPr>
          <a:xfrm>
            <a:off x="2737241" y="3825815"/>
            <a:ext cx="1723862" cy="1828800"/>
          </a:xfrm>
          <a:prstGeom prst="downArrow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مبدأ الغلو كان بسبب: </a:t>
            </a:r>
          </a:p>
        </p:txBody>
      </p:sp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1168B5A3-819F-C9B7-1959-3526DCDD8770}"/>
              </a:ext>
            </a:extLst>
          </p:cNvPr>
          <p:cNvSpPr/>
          <p:nvPr/>
        </p:nvSpPr>
        <p:spPr>
          <a:xfrm>
            <a:off x="2943848" y="5497751"/>
            <a:ext cx="1362175" cy="111840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1" name="وسيلة الشرح: سهم لأسفل 20">
            <a:extLst>
              <a:ext uri="{FF2B5EF4-FFF2-40B4-BE49-F238E27FC236}">
                <a16:creationId xmlns:a16="http://schemas.microsoft.com/office/drawing/2014/main" id="{B07C66BE-30C5-6935-2391-97D2EC239B88}"/>
              </a:ext>
            </a:extLst>
          </p:cNvPr>
          <p:cNvSpPr/>
          <p:nvPr/>
        </p:nvSpPr>
        <p:spPr>
          <a:xfrm>
            <a:off x="751265" y="3825815"/>
            <a:ext cx="1723862" cy="1828800"/>
          </a:xfrm>
          <a:prstGeom prst="downArrow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وكان أول ظهوره في قوم :</a:t>
            </a:r>
          </a:p>
        </p:txBody>
      </p:sp>
      <p:sp>
        <p:nvSpPr>
          <p:cNvPr id="23" name="مستطيل: زوايا مستديرة 22">
            <a:extLst>
              <a:ext uri="{FF2B5EF4-FFF2-40B4-BE49-F238E27FC236}">
                <a16:creationId xmlns:a16="http://schemas.microsoft.com/office/drawing/2014/main" id="{9DE06BA4-CB13-7549-F4D8-CF4A7605BE36}"/>
              </a:ext>
            </a:extLst>
          </p:cNvPr>
          <p:cNvSpPr/>
          <p:nvPr/>
        </p:nvSpPr>
        <p:spPr>
          <a:xfrm>
            <a:off x="829580" y="5459172"/>
            <a:ext cx="1362175" cy="111840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160121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جدول 5">
            <a:extLst>
              <a:ext uri="{FF2B5EF4-FFF2-40B4-BE49-F238E27FC236}">
                <a16:creationId xmlns:a16="http://schemas.microsoft.com/office/drawing/2014/main" id="{98AAFAED-BA6A-7AD4-F40C-25A84DF556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6216389"/>
              </p:ext>
            </p:extLst>
          </p:nvPr>
        </p:nvGraphicFramePr>
        <p:xfrm>
          <a:off x="2909228" y="241844"/>
          <a:ext cx="8809980" cy="1028155"/>
        </p:xfrm>
        <a:graphic>
          <a:graphicData uri="http://schemas.openxmlformats.org/drawingml/2006/table">
            <a:tbl>
              <a:tblPr rtl="1" firstRow="1" bandRow="1">
                <a:tableStyleId>{C4B1156A-380E-4F78-BDF5-A606A8083BF9}</a:tableStyleId>
              </a:tblPr>
              <a:tblGrid>
                <a:gridCol w="1671960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937204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594268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4606548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377162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الصف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المادة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نوع النشاط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موضوع الدرس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650993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الأول متوسط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توحيد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الفهم القرآئي</a:t>
                      </a:r>
                    </a:p>
                    <a:p>
                      <a:pPr algn="ctr" rtl="1"/>
                      <a:r>
                        <a:rPr lang="ar-SA" b="1" dirty="0"/>
                        <a:t>إصدار حكم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الغلو في آل البيت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pic>
        <p:nvPicPr>
          <p:cNvPr id="12" name="صورة 12">
            <a:extLst>
              <a:ext uri="{FF2B5EF4-FFF2-40B4-BE49-F238E27FC236}">
                <a16:creationId xmlns:a16="http://schemas.microsoft.com/office/drawing/2014/main" id="{CC4B4789-3190-B562-EED8-CCB8211272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669" y="5654615"/>
            <a:ext cx="1028155" cy="10281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صورة 13">
            <a:extLst>
              <a:ext uri="{FF2B5EF4-FFF2-40B4-BE49-F238E27FC236}">
                <a16:creationId xmlns:a16="http://schemas.microsoft.com/office/drawing/2014/main" id="{BD6A7EA0-4B83-09A5-DD2F-F60F2282A9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70" y="241844"/>
            <a:ext cx="2042058" cy="1237423"/>
          </a:xfrm>
          <a:prstGeom prst="rect">
            <a:avLst/>
          </a:prstGeom>
        </p:spPr>
      </p:pic>
      <p:sp>
        <p:nvSpPr>
          <p:cNvPr id="2" name="وسيلة شرح مع سهم إلى اليسار واليمين 1">
            <a:extLst>
              <a:ext uri="{FF2B5EF4-FFF2-40B4-BE49-F238E27FC236}">
                <a16:creationId xmlns:a16="http://schemas.microsoft.com/office/drawing/2014/main" id="{54EA7BF0-2634-FAEE-D704-089D313617ED}"/>
              </a:ext>
            </a:extLst>
          </p:cNvPr>
          <p:cNvSpPr/>
          <p:nvPr/>
        </p:nvSpPr>
        <p:spPr>
          <a:xfrm>
            <a:off x="1667204" y="2106991"/>
            <a:ext cx="5277637" cy="1152144"/>
          </a:xfrm>
          <a:prstGeom prst="leftRightArrow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بيني توسط أهل السنة و الجماعة في آل البيت :</a:t>
            </a: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B7FE7EE6-23D8-19EF-F8BC-BBE53DB87ADC}"/>
              </a:ext>
            </a:extLst>
          </p:cNvPr>
          <p:cNvSpPr/>
          <p:nvPr/>
        </p:nvSpPr>
        <p:spPr>
          <a:xfrm>
            <a:off x="7013425" y="1968423"/>
            <a:ext cx="1460577" cy="146057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4ABFD0DD-94A1-E990-45CB-9F9560AAC4D6}"/>
              </a:ext>
            </a:extLst>
          </p:cNvPr>
          <p:cNvSpPr/>
          <p:nvPr/>
        </p:nvSpPr>
        <p:spPr>
          <a:xfrm>
            <a:off x="314003" y="2045217"/>
            <a:ext cx="1284617" cy="128461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1D46DCD7-4CDB-3F35-2992-DC0361E70373}"/>
              </a:ext>
            </a:extLst>
          </p:cNvPr>
          <p:cNvSpPr/>
          <p:nvPr/>
        </p:nvSpPr>
        <p:spPr>
          <a:xfrm>
            <a:off x="2628021" y="3720341"/>
            <a:ext cx="7431385" cy="60192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-في الجدول التالي – صنفي ما يكون غلوا – و ما يكون من المعتقد الصحيح :</a:t>
            </a:r>
          </a:p>
        </p:txBody>
      </p:sp>
      <p:graphicFrame>
        <p:nvGraphicFramePr>
          <p:cNvPr id="14" name="جدول 22">
            <a:extLst>
              <a:ext uri="{FF2B5EF4-FFF2-40B4-BE49-F238E27FC236}">
                <a16:creationId xmlns:a16="http://schemas.microsoft.com/office/drawing/2014/main" id="{C685B748-957D-1256-953D-FA48722581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3015454"/>
              </p:ext>
            </p:extLst>
          </p:nvPr>
        </p:nvGraphicFramePr>
        <p:xfrm>
          <a:off x="779604" y="4613603"/>
          <a:ext cx="5693204" cy="1693432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2846602">
                  <a:extLst>
                    <a:ext uri="{9D8B030D-6E8A-4147-A177-3AD203B41FA5}">
                      <a16:colId xmlns:a16="http://schemas.microsoft.com/office/drawing/2014/main" val="2840403689"/>
                    </a:ext>
                  </a:extLst>
                </a:gridCol>
                <a:gridCol w="2846602">
                  <a:extLst>
                    <a:ext uri="{9D8B030D-6E8A-4147-A177-3AD203B41FA5}">
                      <a16:colId xmlns:a16="http://schemas.microsoft.com/office/drawing/2014/main" val="100569461"/>
                    </a:ext>
                  </a:extLst>
                </a:gridCol>
              </a:tblGrid>
              <a:tr h="488619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الغلو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التوسط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8347611"/>
                  </a:ext>
                </a:extLst>
              </a:tr>
              <a:tr h="1204813"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0988332"/>
                  </a:ext>
                </a:extLst>
              </a:tr>
            </a:tbl>
          </a:graphicData>
        </a:graphic>
      </p:graphicFrame>
      <p:sp>
        <p:nvSpPr>
          <p:cNvPr id="16" name="مستطيل 15">
            <a:extLst>
              <a:ext uri="{FF2B5EF4-FFF2-40B4-BE49-F238E27FC236}">
                <a16:creationId xmlns:a16="http://schemas.microsoft.com/office/drawing/2014/main" id="{6B797BE2-6CD7-D850-9695-2927EAC9BDAF}"/>
              </a:ext>
            </a:extLst>
          </p:cNvPr>
          <p:cNvSpPr/>
          <p:nvPr/>
        </p:nvSpPr>
        <p:spPr>
          <a:xfrm>
            <a:off x="7086713" y="4475259"/>
            <a:ext cx="3849956" cy="16934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-محبتهم – تعظيم قبورهم - الترحم علىهم- الدعاء لهم – الحلف بهم – طلب الغوث منهم – ذكر محاسنهم  - زعم أن لهم القدرة على التصرف في الكون .</a:t>
            </a:r>
          </a:p>
        </p:txBody>
      </p:sp>
      <p:sp>
        <p:nvSpPr>
          <p:cNvPr id="17" name="وسيلة الشرح: سهم لأسفل 16">
            <a:extLst>
              <a:ext uri="{FF2B5EF4-FFF2-40B4-BE49-F238E27FC236}">
                <a16:creationId xmlns:a16="http://schemas.microsoft.com/office/drawing/2014/main" id="{D9BFA87B-500F-6244-3EC6-D88534709F3F}"/>
              </a:ext>
            </a:extLst>
          </p:cNvPr>
          <p:cNvSpPr/>
          <p:nvPr/>
        </p:nvSpPr>
        <p:spPr>
          <a:xfrm>
            <a:off x="9308930" y="1430335"/>
            <a:ext cx="1723862" cy="858180"/>
          </a:xfrm>
          <a:prstGeom prst="downArrow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من هم آل البيت: </a:t>
            </a:r>
          </a:p>
        </p:txBody>
      </p:sp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1168B5A3-819F-C9B7-1959-3526DCDD8770}"/>
              </a:ext>
            </a:extLst>
          </p:cNvPr>
          <p:cNvSpPr/>
          <p:nvPr/>
        </p:nvSpPr>
        <p:spPr>
          <a:xfrm>
            <a:off x="8651090" y="2349466"/>
            <a:ext cx="3226908" cy="111840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476096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A4B668BF-18C0-A01C-AB6B-05C6736054CC}"/>
              </a:ext>
            </a:extLst>
          </p:cNvPr>
          <p:cNvSpPr/>
          <p:nvPr/>
        </p:nvSpPr>
        <p:spPr>
          <a:xfrm>
            <a:off x="5724932" y="2536907"/>
            <a:ext cx="1828800" cy="767030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FF0000"/>
                </a:solidFill>
              </a:rPr>
              <a:t>استراتيجية التصنيف 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FF014207-9738-E178-96CC-A41A57244E3C}"/>
              </a:ext>
            </a:extLst>
          </p:cNvPr>
          <p:cNvSpPr txBox="1"/>
          <p:nvPr/>
        </p:nvSpPr>
        <p:spPr>
          <a:xfrm>
            <a:off x="314737" y="1840897"/>
            <a:ext cx="11116649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2400" b="1" dirty="0"/>
              <a:t>  - زيارة القبور للاستغاثة الأموات .</a:t>
            </a:r>
          </a:p>
          <a:p>
            <a:pPr algn="r"/>
            <a:r>
              <a:rPr lang="ar-SA" sz="2400" b="1" dirty="0"/>
              <a:t>– زيارة القبور لتذكر الآخرة.</a:t>
            </a:r>
          </a:p>
          <a:p>
            <a:pPr algn="r"/>
            <a:r>
              <a:rPr lang="ar-SA" sz="2400" b="1" dirty="0"/>
              <a:t> – زيارة النساء .</a:t>
            </a:r>
          </a:p>
          <a:p>
            <a:pPr algn="r"/>
            <a:r>
              <a:rPr lang="ar-SA" sz="2400" b="1" dirty="0"/>
              <a:t>– زيارة القبور لدعاء الله عندها.</a:t>
            </a:r>
          </a:p>
        </p:txBody>
      </p:sp>
      <p:graphicFrame>
        <p:nvGraphicFramePr>
          <p:cNvPr id="10" name="جدول 10">
            <a:extLst>
              <a:ext uri="{FF2B5EF4-FFF2-40B4-BE49-F238E27FC236}">
                <a16:creationId xmlns:a16="http://schemas.microsoft.com/office/drawing/2014/main" id="{300EE1D6-F158-E63B-FD38-4B1D54AE9BC5}"/>
              </a:ext>
            </a:extLst>
          </p:cNvPr>
          <p:cNvGraphicFramePr>
            <a:graphicFrameLocks noGrp="1"/>
          </p:cNvGraphicFramePr>
          <p:nvPr/>
        </p:nvGraphicFramePr>
        <p:xfrm>
          <a:off x="427523" y="3685780"/>
          <a:ext cx="11330412" cy="2377440"/>
        </p:xfrm>
        <a:graphic>
          <a:graphicData uri="http://schemas.openxmlformats.org/drawingml/2006/table">
            <a:tbl>
              <a:tblPr rtl="1" firstRow="1" bandRow="1">
                <a:tableStyleId>{22838BEF-8BB2-4498-84A7-C5851F593DF1}</a:tableStyleId>
              </a:tblPr>
              <a:tblGrid>
                <a:gridCol w="2832603">
                  <a:extLst>
                    <a:ext uri="{9D8B030D-6E8A-4147-A177-3AD203B41FA5}">
                      <a16:colId xmlns:a16="http://schemas.microsoft.com/office/drawing/2014/main" val="2182010543"/>
                    </a:ext>
                  </a:extLst>
                </a:gridCol>
                <a:gridCol w="2832603">
                  <a:extLst>
                    <a:ext uri="{9D8B030D-6E8A-4147-A177-3AD203B41FA5}">
                      <a16:colId xmlns:a16="http://schemas.microsoft.com/office/drawing/2014/main" val="2044175554"/>
                    </a:ext>
                  </a:extLst>
                </a:gridCol>
                <a:gridCol w="2832603">
                  <a:extLst>
                    <a:ext uri="{9D8B030D-6E8A-4147-A177-3AD203B41FA5}">
                      <a16:colId xmlns:a16="http://schemas.microsoft.com/office/drawing/2014/main" val="4113519924"/>
                    </a:ext>
                  </a:extLst>
                </a:gridCol>
                <a:gridCol w="2832603">
                  <a:extLst>
                    <a:ext uri="{9D8B030D-6E8A-4147-A177-3AD203B41FA5}">
                      <a16:colId xmlns:a16="http://schemas.microsoft.com/office/drawing/2014/main" val="120954419"/>
                    </a:ext>
                  </a:extLst>
                </a:gridCol>
              </a:tblGrid>
              <a:tr h="384934">
                <a:tc>
                  <a:txBody>
                    <a:bodyPr/>
                    <a:lstStyle/>
                    <a:p>
                      <a:pPr rtl="1"/>
                      <a:r>
                        <a:rPr lang="ar-SA" sz="2400" dirty="0"/>
                        <a:t>الزيارة الشرعية</a:t>
                      </a:r>
                      <a:endParaRPr lang="ar-SA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dirty="0"/>
                        <a:t>الزيارة المحرمة</a:t>
                      </a:r>
                      <a:endParaRPr lang="ar-SA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dirty="0"/>
                        <a:t>الزيارة البدعية</a:t>
                      </a:r>
                      <a:endParaRPr lang="ar-SA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dirty="0"/>
                        <a:t>الزيارة الشركية </a:t>
                      </a:r>
                      <a:endParaRPr lang="ar-SA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1689551"/>
                  </a:ext>
                </a:extLst>
              </a:tr>
              <a:tr h="1601085">
                <a:tc>
                  <a:txBody>
                    <a:bodyPr/>
                    <a:lstStyle/>
                    <a:p>
                      <a:pPr rtl="1"/>
                      <a:endParaRPr lang="ar-SA" sz="2400" dirty="0"/>
                    </a:p>
                    <a:p>
                      <a:pPr rtl="1"/>
                      <a:endParaRPr lang="ar-SA" sz="2400" dirty="0"/>
                    </a:p>
                    <a:p>
                      <a:pPr rtl="1"/>
                      <a:endParaRPr lang="ar-SA" sz="2400" dirty="0"/>
                    </a:p>
                    <a:p>
                      <a:pPr rtl="1"/>
                      <a:endParaRPr lang="ar-SA" sz="2400" dirty="0"/>
                    </a:p>
                    <a:p>
                      <a:pPr rtl="1"/>
                      <a:endParaRPr lang="ar-SA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2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2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8064927"/>
                  </a:ext>
                </a:extLst>
              </a:tr>
            </a:tbl>
          </a:graphicData>
        </a:graphic>
      </p:graphicFrame>
      <p:sp>
        <p:nvSpPr>
          <p:cNvPr id="11" name="مربع نص 10">
            <a:extLst>
              <a:ext uri="{FF2B5EF4-FFF2-40B4-BE49-F238E27FC236}">
                <a16:creationId xmlns:a16="http://schemas.microsoft.com/office/drawing/2014/main" id="{6006AB06-5C36-A5D3-AB08-CF3729D9B580}"/>
              </a:ext>
            </a:extLst>
          </p:cNvPr>
          <p:cNvSpPr txBox="1"/>
          <p:nvPr/>
        </p:nvSpPr>
        <p:spPr>
          <a:xfrm>
            <a:off x="5178329" y="2389537"/>
            <a:ext cx="1828800" cy="18288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endParaRPr lang="ar-SA" dirty="0"/>
          </a:p>
        </p:txBody>
      </p:sp>
      <p:pic>
        <p:nvPicPr>
          <p:cNvPr id="22" name="صورة 22">
            <a:extLst>
              <a:ext uri="{FF2B5EF4-FFF2-40B4-BE49-F238E27FC236}">
                <a16:creationId xmlns:a16="http://schemas.microsoft.com/office/drawing/2014/main" id="{A70DE65E-BC46-7F53-0CAC-BAB50A7A3D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14" y="2682047"/>
            <a:ext cx="2042312" cy="7469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3" name="جدول 5">
            <a:extLst>
              <a:ext uri="{FF2B5EF4-FFF2-40B4-BE49-F238E27FC236}">
                <a16:creationId xmlns:a16="http://schemas.microsoft.com/office/drawing/2014/main" id="{0B6466A3-14C3-E3C7-0E6B-D0BA2FF7BF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2486564"/>
              </p:ext>
            </p:extLst>
          </p:nvPr>
        </p:nvGraphicFramePr>
        <p:xfrm>
          <a:off x="2909228" y="241844"/>
          <a:ext cx="8809980" cy="1028155"/>
        </p:xfrm>
        <a:graphic>
          <a:graphicData uri="http://schemas.openxmlformats.org/drawingml/2006/table">
            <a:tbl>
              <a:tblPr rtl="1" firstRow="1" bandRow="1">
                <a:tableStyleId>{C4B1156A-380E-4F78-BDF5-A606A8083BF9}</a:tableStyleId>
              </a:tblPr>
              <a:tblGrid>
                <a:gridCol w="1671960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937204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594268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4606548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377162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الصف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المادة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نوع النشاط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موضوع الدرس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650993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الأول متوسط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توحيد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الفهم القرآئي</a:t>
                      </a:r>
                    </a:p>
                    <a:p>
                      <a:pPr algn="ctr" rtl="1"/>
                      <a:r>
                        <a:rPr lang="ar-SA" b="1" dirty="0"/>
                        <a:t>إصدار حكم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الغلو في آل البيت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pic>
        <p:nvPicPr>
          <p:cNvPr id="6" name="صورة 13">
            <a:extLst>
              <a:ext uri="{FF2B5EF4-FFF2-40B4-BE49-F238E27FC236}">
                <a16:creationId xmlns:a16="http://schemas.microsoft.com/office/drawing/2014/main" id="{1B7E0EBE-B15C-F63D-086E-665E47A3EB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70" y="241844"/>
            <a:ext cx="2042058" cy="1237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383482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شاشة عريضة</PresentationFormat>
  <Slides>31</Slides>
  <Notes>0</Notes>
  <HiddenSlides>0</HiddenSlide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31</vt:i4>
      </vt:variant>
    </vt:vector>
  </HeadingPairs>
  <TitlesOfParts>
    <vt:vector size="32" baseType="lpstr">
      <vt:lpstr>نسق Office</vt:lpstr>
      <vt:lpstr>ملف أوراق العمل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ملف أوراق العمل </dc:title>
  <dc:creator>sharifah12356@outlook.sa</dc:creator>
  <cp:lastModifiedBy>sharifah12356@outlook.sa</cp:lastModifiedBy>
  <cp:revision>17</cp:revision>
  <dcterms:created xsi:type="dcterms:W3CDTF">2023-02-24T11:08:58Z</dcterms:created>
  <dcterms:modified xsi:type="dcterms:W3CDTF">2023-04-01T21:07:16Z</dcterms:modified>
</cp:coreProperties>
</file>